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57" r:id="rId6"/>
    <p:sldId id="262" r:id="rId7"/>
    <p:sldId id="306" r:id="rId8"/>
    <p:sldId id="304" r:id="rId9"/>
    <p:sldId id="305" r:id="rId10"/>
    <p:sldId id="303" r:id="rId11"/>
    <p:sldId id="283" r:id="rId12"/>
    <p:sldId id="290" r:id="rId13"/>
    <p:sldId id="286" r:id="rId14"/>
    <p:sldId id="288" r:id="rId15"/>
    <p:sldId id="289" r:id="rId16"/>
    <p:sldId id="295" r:id="rId17"/>
    <p:sldId id="294" r:id="rId18"/>
    <p:sldId id="277" r:id="rId19"/>
    <p:sldId id="292" r:id="rId20"/>
    <p:sldId id="301" r:id="rId21"/>
    <p:sldId id="267" r:id="rId22"/>
    <p:sldId id="311" r:id="rId23"/>
    <p:sldId id="287" r:id="rId24"/>
    <p:sldId id="308" r:id="rId25"/>
    <p:sldId id="278" r:id="rId26"/>
    <p:sldId id="279" r:id="rId27"/>
    <p:sldId id="280" r:id="rId28"/>
    <p:sldId id="293" r:id="rId29"/>
    <p:sldId id="297" r:id="rId30"/>
    <p:sldId id="296" r:id="rId31"/>
    <p:sldId id="282" r:id="rId32"/>
    <p:sldId id="299" r:id="rId33"/>
    <p:sldId id="302" r:id="rId34"/>
    <p:sldId id="300" r:id="rId35"/>
    <p:sldId id="310" r:id="rId36"/>
    <p:sldId id="281"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9D9E3D-F68D-4D7A-9E56-CEA0DABC574A}">
          <p14:sldIdLst>
            <p14:sldId id="257"/>
            <p14:sldId id="262"/>
            <p14:sldId id="306"/>
            <p14:sldId id="304"/>
            <p14:sldId id="305"/>
            <p14:sldId id="303"/>
            <p14:sldId id="283"/>
            <p14:sldId id="290"/>
            <p14:sldId id="286"/>
            <p14:sldId id="288"/>
            <p14:sldId id="289"/>
            <p14:sldId id="295"/>
            <p14:sldId id="294"/>
            <p14:sldId id="277"/>
            <p14:sldId id="292"/>
            <p14:sldId id="301"/>
            <p14:sldId id="267"/>
            <p14:sldId id="311"/>
            <p14:sldId id="287"/>
            <p14:sldId id="308"/>
            <p14:sldId id="278"/>
            <p14:sldId id="279"/>
            <p14:sldId id="280"/>
            <p14:sldId id="293"/>
            <p14:sldId id="297"/>
            <p14:sldId id="296"/>
            <p14:sldId id="282"/>
            <p14:sldId id="299"/>
            <p14:sldId id="302"/>
            <p14:sldId id="300"/>
            <p14:sldId id="310"/>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kowski, Leonard" initials="ML" lastIdx="1" clrIdx="0">
    <p:extLst>
      <p:ext uri="{19B8F6BF-5375-455C-9EA6-DF929625EA0E}">
        <p15:presenceInfo xmlns:p15="http://schemas.microsoft.com/office/powerpoint/2012/main" userId="S::leonard.mankowski@amecfw.com::9feec2a6-a6fa-4282-bf72-027546635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AE9"/>
    <a:srgbClr val="E1F0F7"/>
    <a:srgbClr val="976699"/>
    <a:srgbClr val="A376A8"/>
    <a:srgbClr val="852C94"/>
    <a:srgbClr val="7378DB"/>
    <a:srgbClr val="964890"/>
    <a:srgbClr val="9A98FD"/>
    <a:srgbClr val="9999FD"/>
    <a:srgbClr val="455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91719" autoAdjust="0"/>
  </p:normalViewPr>
  <p:slideViewPr>
    <p:cSldViewPr>
      <p:cViewPr varScale="1">
        <p:scale>
          <a:sx n="84" d="100"/>
          <a:sy n="84" d="100"/>
        </p:scale>
        <p:origin x="82"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08T13:29:08.337"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06/06/18</a:t>
            </a:r>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82D966E-AF42-4487-A6DA-5F7FC522E68C}" type="slidenum">
              <a:rPr lang="en-US" smtClean="0"/>
              <a:t>‹#›</a:t>
            </a:fld>
            <a:endParaRPr lang="en-US" dirty="0"/>
          </a:p>
        </p:txBody>
      </p:sp>
    </p:spTree>
    <p:extLst>
      <p:ext uri="{BB962C8B-B14F-4D97-AF65-F5344CB8AC3E}">
        <p14:creationId xmlns:p14="http://schemas.microsoft.com/office/powerpoint/2010/main" val="16241947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a:t>06/06/18</a:t>
            </a:r>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06E0B5-D0C9-4042-AC8E-22D3214D6483}" type="slidenum">
              <a:rPr lang="en-US" smtClean="0"/>
              <a:t>‹#›</a:t>
            </a:fld>
            <a:endParaRPr lang="en-US" dirty="0"/>
          </a:p>
        </p:txBody>
      </p:sp>
    </p:spTree>
    <p:extLst>
      <p:ext uri="{BB962C8B-B14F-4D97-AF65-F5344CB8AC3E}">
        <p14:creationId xmlns:p14="http://schemas.microsoft.com/office/powerpoint/2010/main" val="15637748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baseline="0" dirty="0"/>
          </a:p>
        </p:txBody>
      </p:sp>
    </p:spTree>
    <p:extLst>
      <p:ext uri="{BB962C8B-B14F-4D97-AF65-F5344CB8AC3E}">
        <p14:creationId xmlns:p14="http://schemas.microsoft.com/office/powerpoint/2010/main" val="113866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71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21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29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22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081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199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432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129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539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790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1995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9163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31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371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45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8016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31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71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628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133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465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470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64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518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24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853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10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2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7409" y="1592540"/>
            <a:ext cx="10363200" cy="1470025"/>
          </a:xfrm>
        </p:spPr>
        <p:txBody>
          <a:bodyPr/>
          <a:lstStyle>
            <a:lvl1pPr>
              <a:defRPr b="0">
                <a:latin typeface="+mj-lt"/>
              </a:defRPr>
            </a:lvl1pPr>
          </a:lstStyle>
          <a:p>
            <a:r>
              <a:rPr lang="en-US" dirty="0"/>
              <a:t>Click to edit Master title style</a:t>
            </a:r>
          </a:p>
        </p:txBody>
      </p:sp>
      <p:sp>
        <p:nvSpPr>
          <p:cNvPr id="3" name="Subtitle 2"/>
          <p:cNvSpPr>
            <a:spLocks noGrp="1"/>
          </p:cNvSpPr>
          <p:nvPr>
            <p:ph type="subTitle" idx="1"/>
          </p:nvPr>
        </p:nvSpPr>
        <p:spPr>
          <a:xfrm>
            <a:off x="1828800" y="3857487"/>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967409" y="3108601"/>
            <a:ext cx="105664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3453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868362"/>
          </a:xfrm>
        </p:spPr>
        <p:txBody>
          <a:bodyPr/>
          <a:lstStyle>
            <a:lvl1pPr>
              <a:defRPr b="0">
                <a:solidFill>
                  <a:srgbClr val="162E4B"/>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EA0B5"/>
              </a:buClr>
              <a:defRPr>
                <a:solidFill>
                  <a:srgbClr val="4D4D4D"/>
                </a:solidFill>
              </a:defRPr>
            </a:lvl1pPr>
            <a:lvl2pPr>
              <a:buClr>
                <a:srgbClr val="3EA0B5"/>
              </a:buClr>
              <a:defRPr>
                <a:solidFill>
                  <a:srgbClr val="4D4D4D"/>
                </a:solidFill>
              </a:defRPr>
            </a:lvl2pPr>
            <a:lvl3pPr>
              <a:buClr>
                <a:srgbClr val="3EA0B5"/>
              </a:buClr>
              <a:defRPr>
                <a:solidFill>
                  <a:srgbClr val="4D4D4D"/>
                </a:solidFill>
              </a:defRPr>
            </a:lvl3pPr>
            <a:lvl4pPr>
              <a:buClr>
                <a:srgbClr val="3EA0B5"/>
              </a:buClr>
              <a:defRPr>
                <a:solidFill>
                  <a:srgbClr val="4D4D4D"/>
                </a:solidFill>
              </a:defRPr>
            </a:lvl4pPr>
            <a:lvl5pPr>
              <a:buClr>
                <a:srgbClr val="3EA0B5"/>
              </a:buClr>
              <a:defRPr>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857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0211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buClr>
                <a:srgbClr val="3EA0B5"/>
              </a:buClr>
              <a:defRPr sz="2800"/>
            </a:lvl1pPr>
            <a:lvl2pPr>
              <a:buClr>
                <a:srgbClr val="3EA0B5"/>
              </a:buClr>
              <a:defRPr sz="2400"/>
            </a:lvl2pPr>
            <a:lvl3pPr>
              <a:buClr>
                <a:srgbClr val="3EA0B5"/>
              </a:buClr>
              <a:defRPr sz="2000"/>
            </a:lvl3pPr>
            <a:lvl4pPr>
              <a:buClr>
                <a:srgbClr val="3EA0B5"/>
              </a:buClr>
              <a:defRPr sz="1800"/>
            </a:lvl4pPr>
            <a:lvl5pPr>
              <a:buClr>
                <a:srgbClr val="3EA0B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buClr>
                <a:srgbClr val="3EA0B5"/>
              </a:buClr>
              <a:defRPr sz="2800"/>
            </a:lvl1pPr>
            <a:lvl2pPr>
              <a:buClr>
                <a:srgbClr val="3EA0B5"/>
              </a:buClr>
              <a:defRPr sz="2400"/>
            </a:lvl2pPr>
            <a:lvl3pPr>
              <a:buClr>
                <a:srgbClr val="3EA0B5"/>
              </a:buClr>
              <a:defRPr sz="2000"/>
            </a:lvl3pPr>
            <a:lvl4pPr>
              <a:buClr>
                <a:srgbClr val="3EA0B5"/>
              </a:buClr>
              <a:defRPr sz="1800"/>
            </a:lvl4pPr>
            <a:lvl5pPr>
              <a:buClr>
                <a:srgbClr val="3EA0B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37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3EA0B5"/>
              </a:buClr>
              <a:defRPr sz="2400"/>
            </a:lvl1pPr>
            <a:lvl2pPr>
              <a:buClr>
                <a:srgbClr val="3EA0B5"/>
              </a:buClr>
              <a:defRPr sz="2000"/>
            </a:lvl2pPr>
            <a:lvl3pPr>
              <a:buClr>
                <a:srgbClr val="3EA0B5"/>
              </a:buClr>
              <a:defRPr sz="1800"/>
            </a:lvl3pPr>
            <a:lvl4pPr>
              <a:buClr>
                <a:srgbClr val="3EA0B5"/>
              </a:buClr>
              <a:defRPr sz="1600"/>
            </a:lvl4pPr>
            <a:lvl5pPr>
              <a:buClr>
                <a:srgbClr val="3EA0B5"/>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3EA0B5"/>
              </a:buClr>
              <a:defRPr sz="2400"/>
            </a:lvl1pPr>
            <a:lvl2pPr>
              <a:buClr>
                <a:srgbClr val="3EA0B5"/>
              </a:buClr>
              <a:defRPr sz="2000"/>
            </a:lvl2pPr>
            <a:lvl3pPr>
              <a:buClr>
                <a:srgbClr val="3EA0B5"/>
              </a:buClr>
              <a:defRPr sz="1800"/>
            </a:lvl3pPr>
            <a:lvl4pPr>
              <a:buClr>
                <a:srgbClr val="3EA0B5"/>
              </a:buClr>
              <a:defRPr sz="1600"/>
            </a:lvl4pPr>
            <a:lvl5pPr>
              <a:buClr>
                <a:srgbClr val="3EA0B5"/>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316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659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buClr>
                <a:srgbClr val="3EA0B5"/>
              </a:buClr>
              <a:defRPr sz="3200"/>
            </a:lvl1pPr>
            <a:lvl2pPr>
              <a:buClr>
                <a:srgbClr val="3EA0B5"/>
              </a:buClr>
              <a:defRPr sz="2800"/>
            </a:lvl2pPr>
            <a:lvl3pPr>
              <a:buClr>
                <a:srgbClr val="3EA0B5"/>
              </a:buClr>
              <a:defRPr sz="2400"/>
            </a:lvl3pPr>
            <a:lvl4pPr>
              <a:buClr>
                <a:srgbClr val="3EA0B5"/>
              </a:buClr>
              <a:defRPr sz="2000"/>
            </a:lvl4pPr>
            <a:lvl5pPr>
              <a:buClr>
                <a:srgbClr val="3EA0B5"/>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4410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4537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F6B014C8-59E4-465C-AD2E-21A05B16C9B2}"/>
              </a:ext>
            </a:extLst>
          </p:cNvPr>
          <p:cNvGrpSpPr/>
          <p:nvPr userDrawn="1"/>
        </p:nvGrpSpPr>
        <p:grpSpPr>
          <a:xfrm>
            <a:off x="0" y="5562603"/>
            <a:ext cx="12192000" cy="1295398"/>
            <a:chOff x="0" y="2433638"/>
            <a:chExt cx="2092326" cy="506412"/>
          </a:xfrm>
        </p:grpSpPr>
        <p:sp>
          <p:nvSpPr>
            <p:cNvPr id="9" name="Freeform 10">
              <a:extLst>
                <a:ext uri="{FF2B5EF4-FFF2-40B4-BE49-F238E27FC236}">
                  <a16:creationId xmlns:a16="http://schemas.microsoft.com/office/drawing/2014/main" id="{2D4A2765-DB4A-4066-8CA8-83306205A80A}"/>
                </a:ext>
              </a:extLst>
            </p:cNvPr>
            <p:cNvSpPr>
              <a:spLocks/>
            </p:cNvSpPr>
            <p:nvPr userDrawn="1"/>
          </p:nvSpPr>
          <p:spPr bwMode="auto">
            <a:xfrm>
              <a:off x="0" y="2511425"/>
              <a:ext cx="2092325" cy="428625"/>
            </a:xfrm>
            <a:custGeom>
              <a:avLst/>
              <a:gdLst>
                <a:gd name="T0" fmla="*/ 6589 w 6589"/>
                <a:gd name="T1" fmla="*/ 208 h 1349"/>
                <a:gd name="T2" fmla="*/ 6434 w 6589"/>
                <a:gd name="T3" fmla="*/ 266 h 1349"/>
                <a:gd name="T4" fmla="*/ 6128 w 6589"/>
                <a:gd name="T5" fmla="*/ 369 h 1349"/>
                <a:gd name="T6" fmla="*/ 5825 w 6589"/>
                <a:gd name="T7" fmla="*/ 461 h 1349"/>
                <a:gd name="T8" fmla="*/ 5527 w 6589"/>
                <a:gd name="T9" fmla="*/ 538 h 1349"/>
                <a:gd name="T10" fmla="*/ 5232 w 6589"/>
                <a:gd name="T11" fmla="*/ 605 h 1349"/>
                <a:gd name="T12" fmla="*/ 4943 w 6589"/>
                <a:gd name="T13" fmla="*/ 659 h 1349"/>
                <a:gd name="T14" fmla="*/ 4659 w 6589"/>
                <a:gd name="T15" fmla="*/ 702 h 1349"/>
                <a:gd name="T16" fmla="*/ 4379 w 6589"/>
                <a:gd name="T17" fmla="*/ 735 h 1349"/>
                <a:gd name="T18" fmla="*/ 4106 w 6589"/>
                <a:gd name="T19" fmla="*/ 757 h 1349"/>
                <a:gd name="T20" fmla="*/ 3839 w 6589"/>
                <a:gd name="T21" fmla="*/ 772 h 1349"/>
                <a:gd name="T22" fmla="*/ 3577 w 6589"/>
                <a:gd name="T23" fmla="*/ 776 h 1349"/>
                <a:gd name="T24" fmla="*/ 3322 w 6589"/>
                <a:gd name="T25" fmla="*/ 774 h 1349"/>
                <a:gd name="T26" fmla="*/ 3073 w 6589"/>
                <a:gd name="T27" fmla="*/ 764 h 1349"/>
                <a:gd name="T28" fmla="*/ 2833 w 6589"/>
                <a:gd name="T29" fmla="*/ 747 h 1349"/>
                <a:gd name="T30" fmla="*/ 2598 w 6589"/>
                <a:gd name="T31" fmla="*/ 724 h 1349"/>
                <a:gd name="T32" fmla="*/ 2372 w 6589"/>
                <a:gd name="T33" fmla="*/ 696 h 1349"/>
                <a:gd name="T34" fmla="*/ 2046 w 6589"/>
                <a:gd name="T35" fmla="*/ 646 h 1349"/>
                <a:gd name="T36" fmla="*/ 1643 w 6589"/>
                <a:gd name="T37" fmla="*/ 565 h 1349"/>
                <a:gd name="T38" fmla="*/ 1276 w 6589"/>
                <a:gd name="T39" fmla="*/ 473 h 1349"/>
                <a:gd name="T40" fmla="*/ 947 w 6589"/>
                <a:gd name="T41" fmla="*/ 375 h 1349"/>
                <a:gd name="T42" fmla="*/ 658 w 6589"/>
                <a:gd name="T43" fmla="*/ 277 h 1349"/>
                <a:gd name="T44" fmla="*/ 411 w 6589"/>
                <a:gd name="T45" fmla="*/ 184 h 1349"/>
                <a:gd name="T46" fmla="*/ 122 w 6589"/>
                <a:gd name="T47" fmla="*/ 58 h 1349"/>
                <a:gd name="T48" fmla="*/ 0 w 6589"/>
                <a:gd name="T49" fmla="*/ 0 h 1349"/>
                <a:gd name="T50" fmla="*/ 0 w 6589"/>
                <a:gd name="T51" fmla="*/ 1 h 1349"/>
                <a:gd name="T52" fmla="*/ 61 w 6589"/>
                <a:gd name="T53" fmla="*/ 78 h 1349"/>
                <a:gd name="T54" fmla="*/ 201 w 6589"/>
                <a:gd name="T55" fmla="*/ 242 h 1349"/>
                <a:gd name="T56" fmla="*/ 365 w 6589"/>
                <a:gd name="T57" fmla="*/ 417 h 1349"/>
                <a:gd name="T58" fmla="*/ 553 w 6589"/>
                <a:gd name="T59" fmla="*/ 595 h 1349"/>
                <a:gd name="T60" fmla="*/ 768 w 6589"/>
                <a:gd name="T61" fmla="*/ 775 h 1349"/>
                <a:gd name="T62" fmla="*/ 1010 w 6589"/>
                <a:gd name="T63" fmla="*/ 953 h 1349"/>
                <a:gd name="T64" fmla="*/ 1209 w 6589"/>
                <a:gd name="T65" fmla="*/ 1079 h 1349"/>
                <a:gd name="T66" fmla="*/ 1350 w 6589"/>
                <a:gd name="T67" fmla="*/ 1160 h 1349"/>
                <a:gd name="T68" fmla="*/ 1498 w 6589"/>
                <a:gd name="T69" fmla="*/ 1239 h 1349"/>
                <a:gd name="T70" fmla="*/ 1654 w 6589"/>
                <a:gd name="T71" fmla="*/ 1314 h 1349"/>
                <a:gd name="T72" fmla="*/ 1734 w 6589"/>
                <a:gd name="T73" fmla="*/ 1349 h 1349"/>
                <a:gd name="T74" fmla="*/ 6589 w 6589"/>
                <a:gd name="T75" fmla="*/ 1349 h 1349"/>
                <a:gd name="T76" fmla="*/ 6589 w 6589"/>
                <a:gd name="T77" fmla="*/ 208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89" h="1349">
                  <a:moveTo>
                    <a:pt x="6589" y="208"/>
                  </a:moveTo>
                  <a:lnTo>
                    <a:pt x="6434" y="266"/>
                  </a:lnTo>
                  <a:lnTo>
                    <a:pt x="6128" y="369"/>
                  </a:lnTo>
                  <a:lnTo>
                    <a:pt x="5825" y="461"/>
                  </a:lnTo>
                  <a:lnTo>
                    <a:pt x="5527" y="538"/>
                  </a:lnTo>
                  <a:lnTo>
                    <a:pt x="5232" y="605"/>
                  </a:lnTo>
                  <a:lnTo>
                    <a:pt x="4943" y="659"/>
                  </a:lnTo>
                  <a:lnTo>
                    <a:pt x="4659" y="702"/>
                  </a:lnTo>
                  <a:lnTo>
                    <a:pt x="4379" y="735"/>
                  </a:lnTo>
                  <a:lnTo>
                    <a:pt x="4106" y="757"/>
                  </a:lnTo>
                  <a:lnTo>
                    <a:pt x="3839" y="772"/>
                  </a:lnTo>
                  <a:lnTo>
                    <a:pt x="3577" y="776"/>
                  </a:lnTo>
                  <a:lnTo>
                    <a:pt x="3322" y="774"/>
                  </a:lnTo>
                  <a:lnTo>
                    <a:pt x="3073" y="764"/>
                  </a:lnTo>
                  <a:lnTo>
                    <a:pt x="2833" y="747"/>
                  </a:lnTo>
                  <a:lnTo>
                    <a:pt x="2598" y="724"/>
                  </a:lnTo>
                  <a:lnTo>
                    <a:pt x="2372" y="696"/>
                  </a:lnTo>
                  <a:lnTo>
                    <a:pt x="2046" y="646"/>
                  </a:lnTo>
                  <a:lnTo>
                    <a:pt x="1643" y="565"/>
                  </a:lnTo>
                  <a:lnTo>
                    <a:pt x="1276" y="473"/>
                  </a:lnTo>
                  <a:lnTo>
                    <a:pt x="947" y="375"/>
                  </a:lnTo>
                  <a:lnTo>
                    <a:pt x="658" y="277"/>
                  </a:lnTo>
                  <a:lnTo>
                    <a:pt x="411" y="184"/>
                  </a:lnTo>
                  <a:lnTo>
                    <a:pt x="122" y="58"/>
                  </a:lnTo>
                  <a:lnTo>
                    <a:pt x="0" y="0"/>
                  </a:lnTo>
                  <a:lnTo>
                    <a:pt x="0" y="1"/>
                  </a:lnTo>
                  <a:lnTo>
                    <a:pt x="61" y="78"/>
                  </a:lnTo>
                  <a:lnTo>
                    <a:pt x="201" y="242"/>
                  </a:lnTo>
                  <a:lnTo>
                    <a:pt x="365" y="417"/>
                  </a:lnTo>
                  <a:lnTo>
                    <a:pt x="553" y="595"/>
                  </a:lnTo>
                  <a:lnTo>
                    <a:pt x="768" y="775"/>
                  </a:lnTo>
                  <a:lnTo>
                    <a:pt x="1010" y="953"/>
                  </a:lnTo>
                  <a:lnTo>
                    <a:pt x="1209" y="1079"/>
                  </a:lnTo>
                  <a:lnTo>
                    <a:pt x="1350" y="1160"/>
                  </a:lnTo>
                  <a:lnTo>
                    <a:pt x="1498" y="1239"/>
                  </a:lnTo>
                  <a:lnTo>
                    <a:pt x="1654" y="1314"/>
                  </a:lnTo>
                  <a:lnTo>
                    <a:pt x="1734" y="1349"/>
                  </a:lnTo>
                  <a:lnTo>
                    <a:pt x="6589" y="1349"/>
                  </a:lnTo>
                  <a:lnTo>
                    <a:pt x="6589" y="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 name="Freeform 11">
              <a:extLst>
                <a:ext uri="{FF2B5EF4-FFF2-40B4-BE49-F238E27FC236}">
                  <a16:creationId xmlns:a16="http://schemas.microsoft.com/office/drawing/2014/main" id="{D433C055-B5E9-490C-81C1-CB3BAC4AF0D3}"/>
                </a:ext>
              </a:extLst>
            </p:cNvPr>
            <p:cNvSpPr>
              <a:spLocks/>
            </p:cNvSpPr>
            <p:nvPr userDrawn="1"/>
          </p:nvSpPr>
          <p:spPr bwMode="auto">
            <a:xfrm>
              <a:off x="1423988" y="2433638"/>
              <a:ext cx="668338" cy="282575"/>
            </a:xfrm>
            <a:custGeom>
              <a:avLst/>
              <a:gdLst>
                <a:gd name="T0" fmla="*/ 2106 w 2106"/>
                <a:gd name="T1" fmla="*/ 0 h 892"/>
                <a:gd name="T2" fmla="*/ 1969 w 2106"/>
                <a:gd name="T3" fmla="*/ 93 h 892"/>
                <a:gd name="T4" fmla="*/ 1695 w 2106"/>
                <a:gd name="T5" fmla="*/ 260 h 892"/>
                <a:gd name="T6" fmla="*/ 1420 w 2106"/>
                <a:gd name="T7" fmla="*/ 405 h 892"/>
                <a:gd name="T8" fmla="*/ 1149 w 2106"/>
                <a:gd name="T9" fmla="*/ 531 h 892"/>
                <a:gd name="T10" fmla="*/ 881 w 2106"/>
                <a:gd name="T11" fmla="*/ 640 h 892"/>
                <a:gd name="T12" fmla="*/ 619 w 2106"/>
                <a:gd name="T13" fmla="*/ 729 h 892"/>
                <a:gd name="T14" fmla="*/ 364 w 2106"/>
                <a:gd name="T15" fmla="*/ 805 h 892"/>
                <a:gd name="T16" fmla="*/ 119 w 2106"/>
                <a:gd name="T17" fmla="*/ 867 h 892"/>
                <a:gd name="T18" fmla="*/ 0 w 2106"/>
                <a:gd name="T19" fmla="*/ 892 h 892"/>
                <a:gd name="T20" fmla="*/ 125 w 2106"/>
                <a:gd name="T21" fmla="*/ 876 h 892"/>
                <a:gd name="T22" fmla="*/ 376 w 2106"/>
                <a:gd name="T23" fmla="*/ 841 h 892"/>
                <a:gd name="T24" fmla="*/ 633 w 2106"/>
                <a:gd name="T25" fmla="*/ 796 h 892"/>
                <a:gd name="T26" fmla="*/ 893 w 2106"/>
                <a:gd name="T27" fmla="*/ 743 h 892"/>
                <a:gd name="T28" fmla="*/ 1157 w 2106"/>
                <a:gd name="T29" fmla="*/ 680 h 892"/>
                <a:gd name="T30" fmla="*/ 1424 w 2106"/>
                <a:gd name="T31" fmla="*/ 605 h 892"/>
                <a:gd name="T32" fmla="*/ 1695 w 2106"/>
                <a:gd name="T33" fmla="*/ 523 h 892"/>
                <a:gd name="T34" fmla="*/ 1968 w 2106"/>
                <a:gd name="T35" fmla="*/ 428 h 892"/>
                <a:gd name="T36" fmla="*/ 2106 w 2106"/>
                <a:gd name="T37" fmla="*/ 376 h 892"/>
                <a:gd name="T38" fmla="*/ 2106 w 2106"/>
                <a:gd name="T39"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6" h="892">
                  <a:moveTo>
                    <a:pt x="2106" y="0"/>
                  </a:moveTo>
                  <a:lnTo>
                    <a:pt x="1969" y="93"/>
                  </a:lnTo>
                  <a:lnTo>
                    <a:pt x="1695" y="260"/>
                  </a:lnTo>
                  <a:lnTo>
                    <a:pt x="1420" y="405"/>
                  </a:lnTo>
                  <a:lnTo>
                    <a:pt x="1149" y="531"/>
                  </a:lnTo>
                  <a:lnTo>
                    <a:pt x="881" y="640"/>
                  </a:lnTo>
                  <a:lnTo>
                    <a:pt x="619" y="729"/>
                  </a:lnTo>
                  <a:lnTo>
                    <a:pt x="364" y="805"/>
                  </a:lnTo>
                  <a:lnTo>
                    <a:pt x="119" y="867"/>
                  </a:lnTo>
                  <a:lnTo>
                    <a:pt x="0" y="892"/>
                  </a:lnTo>
                  <a:lnTo>
                    <a:pt x="125" y="876"/>
                  </a:lnTo>
                  <a:lnTo>
                    <a:pt x="376" y="841"/>
                  </a:lnTo>
                  <a:lnTo>
                    <a:pt x="633" y="796"/>
                  </a:lnTo>
                  <a:lnTo>
                    <a:pt x="893" y="743"/>
                  </a:lnTo>
                  <a:lnTo>
                    <a:pt x="1157" y="680"/>
                  </a:lnTo>
                  <a:lnTo>
                    <a:pt x="1424" y="605"/>
                  </a:lnTo>
                  <a:lnTo>
                    <a:pt x="1695" y="523"/>
                  </a:lnTo>
                  <a:lnTo>
                    <a:pt x="1968" y="428"/>
                  </a:lnTo>
                  <a:lnTo>
                    <a:pt x="2106" y="376"/>
                  </a:lnTo>
                  <a:lnTo>
                    <a:pt x="2106" y="0"/>
                  </a:lnTo>
                  <a:close/>
                </a:path>
              </a:pathLst>
            </a:custGeom>
            <a:solidFill>
              <a:srgbClr val="899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708">
              <a:extLst>
                <a:ext uri="{FF2B5EF4-FFF2-40B4-BE49-F238E27FC236}">
                  <a16:creationId xmlns:a16="http://schemas.microsoft.com/office/drawing/2014/main" id="{F5FD3C94-E264-433C-9A1E-9711795B9451}"/>
                </a:ext>
              </a:extLst>
            </p:cNvPr>
            <p:cNvSpPr>
              <a:spLocks/>
            </p:cNvSpPr>
            <p:nvPr userDrawn="1"/>
          </p:nvSpPr>
          <p:spPr bwMode="auto">
            <a:xfrm>
              <a:off x="1" y="2532062"/>
              <a:ext cx="508000" cy="407988"/>
            </a:xfrm>
            <a:custGeom>
              <a:avLst/>
              <a:gdLst>
                <a:gd name="T0" fmla="*/ 0 w 1597"/>
                <a:gd name="T1" fmla="*/ 0 h 1286"/>
                <a:gd name="T2" fmla="*/ 0 w 1597"/>
                <a:gd name="T3" fmla="*/ 1286 h 1286"/>
                <a:gd name="T4" fmla="*/ 1597 w 1597"/>
                <a:gd name="T5" fmla="*/ 1286 h 1286"/>
                <a:gd name="T6" fmla="*/ 1524 w 1597"/>
                <a:gd name="T7" fmla="*/ 1251 h 1286"/>
                <a:gd name="T8" fmla="*/ 1382 w 1597"/>
                <a:gd name="T9" fmla="*/ 1178 h 1286"/>
                <a:gd name="T10" fmla="*/ 1181 w 1597"/>
                <a:gd name="T11" fmla="*/ 1062 h 1286"/>
                <a:gd name="T12" fmla="*/ 936 w 1597"/>
                <a:gd name="T13" fmla="*/ 899 h 1286"/>
                <a:gd name="T14" fmla="*/ 713 w 1597"/>
                <a:gd name="T15" fmla="*/ 732 h 1286"/>
                <a:gd name="T16" fmla="*/ 515 w 1597"/>
                <a:gd name="T17" fmla="*/ 560 h 1286"/>
                <a:gd name="T18" fmla="*/ 340 w 1597"/>
                <a:gd name="T19" fmla="*/ 391 h 1286"/>
                <a:gd name="T20" fmla="*/ 188 w 1597"/>
                <a:gd name="T21" fmla="*/ 227 h 1286"/>
                <a:gd name="T22" fmla="*/ 57 w 1597"/>
                <a:gd name="T23" fmla="*/ 73 h 1286"/>
                <a:gd name="T24" fmla="*/ 0 w 1597"/>
                <a:gd name="T25"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7" h="1286">
                  <a:moveTo>
                    <a:pt x="0" y="0"/>
                  </a:moveTo>
                  <a:lnTo>
                    <a:pt x="0" y="1286"/>
                  </a:lnTo>
                  <a:lnTo>
                    <a:pt x="1597" y="1286"/>
                  </a:lnTo>
                  <a:lnTo>
                    <a:pt x="1524" y="1251"/>
                  </a:lnTo>
                  <a:lnTo>
                    <a:pt x="1382" y="1178"/>
                  </a:lnTo>
                  <a:lnTo>
                    <a:pt x="1181" y="1062"/>
                  </a:lnTo>
                  <a:lnTo>
                    <a:pt x="936" y="899"/>
                  </a:lnTo>
                  <a:lnTo>
                    <a:pt x="713" y="732"/>
                  </a:lnTo>
                  <a:lnTo>
                    <a:pt x="515" y="560"/>
                  </a:lnTo>
                  <a:lnTo>
                    <a:pt x="340" y="391"/>
                  </a:lnTo>
                  <a:lnTo>
                    <a:pt x="188" y="227"/>
                  </a:lnTo>
                  <a:lnTo>
                    <a:pt x="57" y="73"/>
                  </a:lnTo>
                  <a:lnTo>
                    <a:pt x="0" y="0"/>
                  </a:lnTo>
                  <a:close/>
                </a:path>
              </a:pathLst>
            </a:custGeom>
            <a:solidFill>
              <a:srgbClr val="899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pic>
        <p:nvPicPr>
          <p:cNvPr id="13" name="Picture 12">
            <a:extLst>
              <a:ext uri="{FF2B5EF4-FFF2-40B4-BE49-F238E27FC236}">
                <a16:creationId xmlns:a16="http://schemas.microsoft.com/office/drawing/2014/main" id="{2E82BC82-E29D-4806-A476-DBB51DDB11C6}"/>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744505" y="6325143"/>
            <a:ext cx="1066495" cy="321848"/>
          </a:xfrm>
          <a:prstGeom prst="rect">
            <a:avLst/>
          </a:prstGeom>
        </p:spPr>
      </p:pic>
      <p:sp>
        <p:nvSpPr>
          <p:cNvPr id="12" name="Slide Number Placeholder 3">
            <a:extLst>
              <a:ext uri="{FF2B5EF4-FFF2-40B4-BE49-F238E27FC236}">
                <a16:creationId xmlns:a16="http://schemas.microsoft.com/office/drawing/2014/main" id="{4CCB0CCD-1538-43DE-9FB9-C7B3E0D9D95A}"/>
              </a:ext>
            </a:extLst>
          </p:cNvPr>
          <p:cNvSpPr txBox="1">
            <a:spLocks/>
          </p:cNvSpPr>
          <p:nvPr userDrawn="1"/>
        </p:nvSpPr>
        <p:spPr>
          <a:xfrm>
            <a:off x="761998" y="6126164"/>
            <a:ext cx="640080" cy="640080"/>
          </a:xfrm>
          <a:prstGeom prst="ellipse">
            <a:avLst/>
          </a:prstGeom>
          <a:solidFill>
            <a:srgbClr val="4B686D"/>
          </a:solidFill>
        </p:spPr>
        <p:txBody>
          <a:bodyPr lIns="45720" rIns="45720" anchor="ctr">
            <a:noAutofit/>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9F6F8184-1DEB-4DCD-889D-47617B20737C}" type="slidenum">
              <a:rPr kumimoji="0" lang="en-US" sz="11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3687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rgbClr val="162E4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62E4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62E4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62E4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62E4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62E4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leonard.mankowski@woodplc.com" TargetMode="External"/><Relationship Id="rId4" Type="http://schemas.openxmlformats.org/officeDocument/2006/relationships/hyperlink" Target="mailto:Adamsj1@michigan.gov"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frastructure.amecfw.com/wick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gcc01.safelinks.protection.outlook.com/?url=https%3A%2F%2Fwww.michigan.gov%2Fegle%2F0%2C9429%2C7-135-3306-388510--%2C00.html&amp;data=02%7C01%7CFeuersteinH%40michigan.gov%7C1871aa83887a4b0c644d08d6c74896a4%7Cd5fb7087377742ad966a892ef47225d1%7C0%7C0%7C636915511908961303&amp;sdata=fe3hjbWp%2Bxu3L36LeIf0XFYcZgRvp%2FcdvER529jJL8o%3D&amp;reserved=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gcc01.safelinks.protection.outlook.com/?url=https%3A%2F%2Fwww.michigan.gov%2Fegle%2F0%2C9429%2C7-135-3306-388510--%2C00.html&amp;data=02%7C01%7CFeuersteinH%40michigan.gov%7C1871aa83887a4b0c644d08d6c74896a4%7Cd5fb7087377742ad966a892ef47225d1%7C0%7C0%7C636915511908961303&amp;sdata=fe3hjbWp%2Bxu3L36LeIf0XFYcZgRvp%2FcdvER529jJL8o%3D&amp;reserved=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77C60C-DE14-4CFE-B9A0-22B48A9C2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1" b="13333"/>
          <a:stretch/>
        </p:blipFill>
        <p:spPr>
          <a:xfrm>
            <a:off x="3813544" y="0"/>
            <a:ext cx="4568872" cy="1752600"/>
          </a:xfrm>
          <a:prstGeom prst="rect">
            <a:avLst/>
          </a:prstGeom>
        </p:spPr>
      </p:pic>
      <p:sp>
        <p:nvSpPr>
          <p:cNvPr id="10" name="Title 9">
            <a:extLst>
              <a:ext uri="{FF2B5EF4-FFF2-40B4-BE49-F238E27FC236}">
                <a16:creationId xmlns:a16="http://schemas.microsoft.com/office/drawing/2014/main" id="{559A54C6-4737-400D-BC7C-4CD8631B053A}"/>
              </a:ext>
            </a:extLst>
          </p:cNvPr>
          <p:cNvSpPr>
            <a:spLocks noGrp="1"/>
          </p:cNvSpPr>
          <p:nvPr>
            <p:ph type="ctrTitle"/>
          </p:nvPr>
        </p:nvSpPr>
        <p:spPr>
          <a:xfrm>
            <a:off x="2209800" y="1752600"/>
            <a:ext cx="8001000" cy="1470025"/>
          </a:xfrm>
        </p:spPr>
        <p:txBody>
          <a:bodyPr>
            <a:normAutofit/>
          </a:bodyPr>
          <a:lstStyle/>
          <a:p>
            <a:r>
              <a:rPr lang="en-US" sz="2800" b="0" dirty="0"/>
              <a:t>Wickes Manufacturing TCE Plume</a:t>
            </a:r>
            <a:br>
              <a:rPr lang="en-US" sz="2800" dirty="0"/>
            </a:br>
            <a:r>
              <a:rPr lang="en-US" sz="2800" dirty="0"/>
              <a:t>Custer Township Hall </a:t>
            </a:r>
            <a:br>
              <a:rPr lang="en-US" sz="2800" dirty="0"/>
            </a:br>
            <a:r>
              <a:rPr lang="en-US" sz="2800" dirty="0"/>
              <a:t>November </a:t>
            </a:r>
            <a:r>
              <a:rPr lang="en-US" sz="2800" b="0" dirty="0"/>
              <a:t>3, 2022</a:t>
            </a:r>
          </a:p>
        </p:txBody>
      </p:sp>
      <p:sp>
        <p:nvSpPr>
          <p:cNvPr id="13" name="Subtitle 2">
            <a:extLst>
              <a:ext uri="{FF2B5EF4-FFF2-40B4-BE49-F238E27FC236}">
                <a16:creationId xmlns:a16="http://schemas.microsoft.com/office/drawing/2014/main" id="{A06F957E-7A69-42F3-8D44-CE5DFB3BA20A}"/>
              </a:ext>
            </a:extLst>
          </p:cNvPr>
          <p:cNvSpPr txBox="1">
            <a:spLocks/>
          </p:cNvSpPr>
          <p:nvPr/>
        </p:nvSpPr>
        <p:spPr>
          <a:xfrm>
            <a:off x="2209800" y="3429000"/>
            <a:ext cx="7772400" cy="25908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en-US" dirty="0"/>
              <a:t>Janice Adams</a:t>
            </a:r>
          </a:p>
          <a:p>
            <a:pPr>
              <a:spcBef>
                <a:spcPts val="600"/>
              </a:spcBef>
            </a:pPr>
            <a:r>
              <a:rPr lang="en-US" dirty="0"/>
              <a:t>Remediation and Redevelopment Division</a:t>
            </a:r>
          </a:p>
          <a:p>
            <a:pPr>
              <a:spcBef>
                <a:spcPts val="600"/>
              </a:spcBef>
              <a:spcAft>
                <a:spcPts val="1200"/>
              </a:spcAft>
            </a:pPr>
            <a:r>
              <a:rPr lang="en-US" dirty="0">
                <a:ea typeface="Tahoma" panose="020B0604030504040204" pitchFamily="34" charset="0"/>
                <a:cs typeface="Tahoma" panose="020B0604030504040204" pitchFamily="34" charset="0"/>
              </a:rPr>
              <a:t>989-619-4211 | </a:t>
            </a:r>
            <a:r>
              <a:rPr lang="en-US" dirty="0">
                <a:ea typeface="Tahoma" panose="020B0604030504040204" pitchFamily="34" charset="0"/>
                <a:cs typeface="Tahoma" panose="020B0604030504040204" pitchFamily="34" charset="0"/>
                <a:hlinkClick r:id="rId4"/>
              </a:rPr>
              <a:t>Adamsj1@michigan.gov</a:t>
            </a:r>
            <a:endParaRPr lang="en-US" dirty="0">
              <a:ea typeface="Tahoma" panose="020B0604030504040204" pitchFamily="34" charset="0"/>
              <a:cs typeface="Tahoma" panose="020B0604030504040204" pitchFamily="34" charset="0"/>
            </a:endParaRPr>
          </a:p>
          <a:p>
            <a:pPr>
              <a:spcBef>
                <a:spcPts val="600"/>
              </a:spcBef>
            </a:pPr>
            <a:r>
              <a:rPr lang="en-US" dirty="0">
                <a:ea typeface="Tahoma" panose="020B0604030504040204" pitchFamily="34" charset="0"/>
                <a:cs typeface="Tahoma" panose="020B0604030504040204" pitchFamily="34" charset="0"/>
              </a:rPr>
              <a:t>Len Mankowski</a:t>
            </a:r>
          </a:p>
          <a:p>
            <a:pPr>
              <a:spcBef>
                <a:spcPts val="600"/>
              </a:spcBef>
            </a:pPr>
            <a:r>
              <a:rPr lang="en-US" dirty="0">
                <a:ea typeface="Tahoma" panose="020B0604030504040204" pitchFamily="34" charset="0"/>
                <a:cs typeface="Tahoma" panose="020B0604030504040204" pitchFamily="34" charset="0"/>
              </a:rPr>
              <a:t>WSP USA</a:t>
            </a:r>
          </a:p>
          <a:p>
            <a:pPr>
              <a:spcBef>
                <a:spcPts val="600"/>
              </a:spcBef>
            </a:pPr>
            <a:r>
              <a:rPr lang="en-US" dirty="0">
                <a:ea typeface="Tahoma" panose="020B0604030504040204" pitchFamily="34" charset="0"/>
                <a:cs typeface="Tahoma" panose="020B0604030504040204" pitchFamily="34" charset="0"/>
              </a:rPr>
              <a:t>231-218-0551 | </a:t>
            </a:r>
            <a:r>
              <a:rPr lang="en-US" dirty="0">
                <a:ea typeface="Tahoma" panose="020B0604030504040204" pitchFamily="34" charset="0"/>
                <a:cs typeface="Tahoma" panose="020B0604030504040204" pitchFamily="34" charset="0"/>
                <a:hlinkClick r:id="rId5"/>
              </a:rPr>
              <a:t>leonard.mankowski@wsp.com</a:t>
            </a:r>
            <a:endParaRPr lang="en-US" dirty="0">
              <a:ea typeface="Tahoma" panose="020B0604030504040204" pitchFamily="34" charset="0"/>
              <a:cs typeface="Tahoma" panose="020B0604030504040204" pitchFamily="34" charset="0"/>
            </a:endParaRPr>
          </a:p>
          <a:p>
            <a:pPr>
              <a:spcBef>
                <a:spcPts val="600"/>
              </a:spcBef>
            </a:pPr>
            <a:endParaRPr lang="en-US" dirty="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74768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Shanty Creek Stream Gauging (2017)</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152400" y="1371600"/>
            <a:ext cx="4338438" cy="4343400"/>
          </a:xfrm>
        </p:spPr>
        <p:txBody>
          <a:bodyPr>
            <a:normAutofit fontScale="92500"/>
          </a:bodyPr>
          <a:lstStyle/>
          <a:p>
            <a:pPr>
              <a:lnSpc>
                <a:spcPct val="110000"/>
              </a:lnSpc>
            </a:pPr>
            <a:r>
              <a:rPr lang="en-US" sz="2500" dirty="0"/>
              <a:t>Assess potential preferential pathways/future venting to Shanty Creek</a:t>
            </a:r>
          </a:p>
          <a:p>
            <a:pPr>
              <a:lnSpc>
                <a:spcPct val="110000"/>
              </a:lnSpc>
            </a:pPr>
            <a:r>
              <a:rPr lang="en-US" sz="2500" dirty="0"/>
              <a:t>Seasonal gauging at fixed locations</a:t>
            </a:r>
          </a:p>
          <a:p>
            <a:pPr>
              <a:lnSpc>
                <a:spcPct val="110000"/>
              </a:lnSpc>
            </a:pPr>
            <a:r>
              <a:rPr lang="en-US" sz="2500" dirty="0"/>
              <a:t>Hydraulic conductivity assessment (slug testing)</a:t>
            </a:r>
          </a:p>
          <a:p>
            <a:pPr>
              <a:lnSpc>
                <a:spcPct val="110000"/>
              </a:lnSpc>
            </a:pPr>
            <a:r>
              <a:rPr lang="en-US" sz="2500" dirty="0"/>
              <a:t>Average “gain” (groundwater discharge) between pond and SG-3 ~3,200 gallons per minute</a:t>
            </a:r>
          </a:p>
        </p:txBody>
      </p:sp>
      <p:grpSp>
        <p:nvGrpSpPr>
          <p:cNvPr id="7" name="Group 6">
            <a:extLst>
              <a:ext uri="{FF2B5EF4-FFF2-40B4-BE49-F238E27FC236}">
                <a16:creationId xmlns:a16="http://schemas.microsoft.com/office/drawing/2014/main" id="{2CE791C4-EBED-45F0-B911-98343A0009FE}"/>
              </a:ext>
            </a:extLst>
          </p:cNvPr>
          <p:cNvGrpSpPr/>
          <p:nvPr/>
        </p:nvGrpSpPr>
        <p:grpSpPr>
          <a:xfrm>
            <a:off x="5224942" y="1219200"/>
            <a:ext cx="6486072" cy="3999310"/>
            <a:chOff x="5224942" y="1219200"/>
            <a:chExt cx="6486072" cy="3999310"/>
          </a:xfrm>
        </p:grpSpPr>
        <p:pic>
          <p:nvPicPr>
            <p:cNvPr id="4" name="Picture 3" descr="Map&#10;&#10;Description automatically generated">
              <a:extLst>
                <a:ext uri="{FF2B5EF4-FFF2-40B4-BE49-F238E27FC236}">
                  <a16:creationId xmlns:a16="http://schemas.microsoft.com/office/drawing/2014/main" id="{1471681A-DEE1-4296-B19F-FCD4AD99CFCB}"/>
                </a:ext>
              </a:extLst>
            </p:cNvPr>
            <p:cNvPicPr>
              <a:picLocks noChangeAspect="1"/>
            </p:cNvPicPr>
            <p:nvPr/>
          </p:nvPicPr>
          <p:blipFill rotWithShape="1">
            <a:blip r:embed="rId3">
              <a:extLst>
                <a:ext uri="{28A0092B-C50C-407E-A947-70E740481C1C}">
                  <a14:useLocalDpi xmlns:a14="http://schemas.microsoft.com/office/drawing/2010/main" val="0"/>
                </a:ext>
              </a:extLst>
            </a:blip>
            <a:srcRect l="2087" t="2214"/>
            <a:stretch/>
          </p:blipFill>
          <p:spPr>
            <a:xfrm>
              <a:off x="5410200" y="1219200"/>
              <a:ext cx="6300814" cy="3657600"/>
            </a:xfrm>
            <a:prstGeom prst="rect">
              <a:avLst/>
            </a:prstGeom>
          </p:spPr>
        </p:pic>
        <p:pic>
          <p:nvPicPr>
            <p:cNvPr id="6" name="Picture 5" descr="Text&#10;&#10;Description automatically generated">
              <a:extLst>
                <a:ext uri="{FF2B5EF4-FFF2-40B4-BE49-F238E27FC236}">
                  <a16:creationId xmlns:a16="http://schemas.microsoft.com/office/drawing/2014/main" id="{6978C587-9513-4305-81DA-A1D80923A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942" y="4876800"/>
              <a:ext cx="1937858" cy="341710"/>
            </a:xfrm>
            <a:prstGeom prst="rect">
              <a:avLst/>
            </a:prstGeom>
          </p:spPr>
        </p:pic>
      </p:grpSp>
      <p:pic>
        <p:nvPicPr>
          <p:cNvPr id="9" name="Picture 8" descr="Chart, line chart&#10;&#10;Description automatically generated">
            <a:extLst>
              <a:ext uri="{FF2B5EF4-FFF2-40B4-BE49-F238E27FC236}">
                <a16:creationId xmlns:a16="http://schemas.microsoft.com/office/drawing/2014/main" id="{7A1BF7EC-E627-4546-8BE7-6FFCC5D5C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658" y="1488118"/>
            <a:ext cx="2557942" cy="1763634"/>
          </a:xfrm>
          <a:prstGeom prst="rect">
            <a:avLst/>
          </a:prstGeom>
        </p:spPr>
      </p:pic>
      <p:pic>
        <p:nvPicPr>
          <p:cNvPr id="17" name="Picture 16">
            <a:extLst>
              <a:ext uri="{FF2B5EF4-FFF2-40B4-BE49-F238E27FC236}">
                <a16:creationId xmlns:a16="http://schemas.microsoft.com/office/drawing/2014/main" id="{DC3308EC-8CA1-41A7-8442-1B370F295405}"/>
              </a:ext>
            </a:extLst>
          </p:cNvPr>
          <p:cNvPicPr/>
          <p:nvPr/>
        </p:nvPicPr>
        <p:blipFill rotWithShape="1">
          <a:blip r:embed="rId6" cstate="print">
            <a:extLst>
              <a:ext uri="{28A0092B-C50C-407E-A947-70E740481C1C}">
                <a14:useLocalDpi xmlns:a14="http://schemas.microsoft.com/office/drawing/2010/main" val="0"/>
              </a:ext>
            </a:extLst>
          </a:blip>
          <a:srcRect l="29856" t="7926" r="18298" b="28769"/>
          <a:stretch/>
        </p:blipFill>
        <p:spPr bwMode="auto">
          <a:xfrm>
            <a:off x="8153400" y="3211976"/>
            <a:ext cx="432118" cy="702357"/>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F03D7FDF-D6CE-43FB-ADE7-31AC9C257359}"/>
              </a:ext>
            </a:extLst>
          </p:cNvPr>
          <p:cNvPicPr/>
          <p:nvPr/>
        </p:nvPicPr>
        <p:blipFill rotWithShape="1">
          <a:blip r:embed="rId7" cstate="print">
            <a:extLst>
              <a:ext uri="{28A0092B-C50C-407E-A947-70E740481C1C}">
                <a14:useLocalDpi xmlns:a14="http://schemas.microsoft.com/office/drawing/2010/main" val="0"/>
              </a:ext>
            </a:extLst>
          </a:blip>
          <a:srcRect l="4341" t="20557" r="8039" b="34385"/>
          <a:stretch/>
        </p:blipFill>
        <p:spPr bwMode="auto">
          <a:xfrm>
            <a:off x="4658042" y="5369882"/>
            <a:ext cx="3180715" cy="1228725"/>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0BA6515E-B8F8-4F7F-A7EC-9905035751B3}"/>
              </a:ext>
            </a:extLst>
          </p:cNvPr>
          <p:cNvPicPr/>
          <p:nvPr/>
        </p:nvPicPr>
        <p:blipFill rotWithShape="1">
          <a:blip r:embed="rId8" cstate="print">
            <a:extLst>
              <a:ext uri="{28A0092B-C50C-407E-A947-70E740481C1C}">
                <a14:useLocalDpi xmlns:a14="http://schemas.microsoft.com/office/drawing/2010/main" val="0"/>
              </a:ext>
            </a:extLst>
          </a:blip>
          <a:srcRect l="23435" t="3249" r="9148" b="29987"/>
          <a:stretch/>
        </p:blipFill>
        <p:spPr bwMode="auto">
          <a:xfrm>
            <a:off x="8427085" y="4503107"/>
            <a:ext cx="1586230" cy="209550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1DDB4FBC-8242-4003-B06E-280DE75A764A}"/>
              </a:ext>
            </a:extLst>
          </p:cNvPr>
          <p:cNvSpPr txBox="1"/>
          <p:nvPr/>
        </p:nvSpPr>
        <p:spPr>
          <a:xfrm>
            <a:off x="10639252" y="1715852"/>
            <a:ext cx="777777" cy="369332"/>
          </a:xfrm>
          <a:prstGeom prst="rect">
            <a:avLst/>
          </a:prstGeom>
          <a:solidFill>
            <a:schemeClr val="bg1">
              <a:alpha val="50000"/>
            </a:schemeClr>
          </a:solidFill>
        </p:spPr>
        <p:txBody>
          <a:bodyPr wrap="none" rtlCol="0">
            <a:spAutoFit/>
          </a:bodyPr>
          <a:lstStyle/>
          <a:p>
            <a:r>
              <a:rPr lang="en-US" dirty="0"/>
              <a:t>Plume</a:t>
            </a:r>
          </a:p>
        </p:txBody>
      </p:sp>
      <p:sp>
        <p:nvSpPr>
          <p:cNvPr id="21" name="TextBox 20">
            <a:extLst>
              <a:ext uri="{FF2B5EF4-FFF2-40B4-BE49-F238E27FC236}">
                <a16:creationId xmlns:a16="http://schemas.microsoft.com/office/drawing/2014/main" id="{AC9405C0-1F06-42C1-99B6-94FD85F53C06}"/>
              </a:ext>
            </a:extLst>
          </p:cNvPr>
          <p:cNvSpPr txBox="1"/>
          <p:nvPr/>
        </p:nvSpPr>
        <p:spPr>
          <a:xfrm>
            <a:off x="7086600" y="1046773"/>
            <a:ext cx="2133600" cy="1200329"/>
          </a:xfrm>
          <a:prstGeom prst="rect">
            <a:avLst/>
          </a:prstGeom>
          <a:solidFill>
            <a:schemeClr val="bg1">
              <a:alpha val="40000"/>
            </a:schemeClr>
          </a:solidFill>
        </p:spPr>
        <p:txBody>
          <a:bodyPr wrap="square" rtlCol="0">
            <a:spAutoFit/>
          </a:bodyPr>
          <a:lstStyle/>
          <a:p>
            <a:r>
              <a:rPr lang="en-US" dirty="0"/>
              <a:t>Potential preferential pathway to groundwater venting area</a:t>
            </a:r>
          </a:p>
        </p:txBody>
      </p:sp>
      <p:cxnSp>
        <p:nvCxnSpPr>
          <p:cNvPr id="23" name="Straight Arrow Connector 22">
            <a:extLst>
              <a:ext uri="{FF2B5EF4-FFF2-40B4-BE49-F238E27FC236}">
                <a16:creationId xmlns:a16="http://schemas.microsoft.com/office/drawing/2014/main" id="{850CE498-554F-4228-8BBB-F4BCF6726EEF}"/>
              </a:ext>
            </a:extLst>
          </p:cNvPr>
          <p:cNvCxnSpPr/>
          <p:nvPr/>
        </p:nvCxnSpPr>
        <p:spPr>
          <a:xfrm flipH="1">
            <a:off x="10639252" y="2003903"/>
            <a:ext cx="152400" cy="205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17CF4E2-D580-449D-A482-DC8E81F67DC2}"/>
              </a:ext>
            </a:extLst>
          </p:cNvPr>
          <p:cNvCxnSpPr>
            <a:cxnSpLocks/>
          </p:cNvCxnSpPr>
          <p:nvPr/>
        </p:nvCxnSpPr>
        <p:spPr>
          <a:xfrm flipH="1">
            <a:off x="7509878" y="2168054"/>
            <a:ext cx="238020" cy="112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000544F-45A4-462E-946E-F178FC323771}"/>
              </a:ext>
            </a:extLst>
          </p:cNvPr>
          <p:cNvSpPr txBox="1"/>
          <p:nvPr/>
        </p:nvSpPr>
        <p:spPr>
          <a:xfrm>
            <a:off x="6504835" y="2773440"/>
            <a:ext cx="623889" cy="369332"/>
          </a:xfrm>
          <a:prstGeom prst="rect">
            <a:avLst/>
          </a:prstGeom>
          <a:solidFill>
            <a:schemeClr val="bg1">
              <a:alpha val="50000"/>
            </a:schemeClr>
          </a:solidFill>
        </p:spPr>
        <p:txBody>
          <a:bodyPr wrap="none" rtlCol="0">
            <a:spAutoFit/>
          </a:bodyPr>
          <a:lstStyle/>
          <a:p>
            <a:r>
              <a:rPr lang="en-US" dirty="0"/>
              <a:t>SG-3</a:t>
            </a:r>
          </a:p>
        </p:txBody>
      </p:sp>
      <p:cxnSp>
        <p:nvCxnSpPr>
          <p:cNvPr id="11" name="Straight Arrow Connector 10">
            <a:extLst>
              <a:ext uri="{FF2B5EF4-FFF2-40B4-BE49-F238E27FC236}">
                <a16:creationId xmlns:a16="http://schemas.microsoft.com/office/drawing/2014/main" id="{71DD6A70-9723-4E4C-BEE6-69607C8DE6C4}"/>
              </a:ext>
            </a:extLst>
          </p:cNvPr>
          <p:cNvCxnSpPr>
            <a:cxnSpLocks/>
          </p:cNvCxnSpPr>
          <p:nvPr/>
        </p:nvCxnSpPr>
        <p:spPr>
          <a:xfrm>
            <a:off x="6248400" y="2869126"/>
            <a:ext cx="664129" cy="4199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4277C0-2CC5-43BC-BBF3-5CE29F171CAF}"/>
              </a:ext>
            </a:extLst>
          </p:cNvPr>
          <p:cNvSpPr/>
          <p:nvPr/>
        </p:nvSpPr>
        <p:spPr>
          <a:xfrm>
            <a:off x="10791652" y="4572000"/>
            <a:ext cx="91936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63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Groundwater System</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34160" y="1098331"/>
            <a:ext cx="11616559" cy="578069"/>
          </a:xfrm>
        </p:spPr>
        <p:txBody>
          <a:bodyPr>
            <a:normAutofit/>
          </a:bodyPr>
          <a:lstStyle/>
          <a:p>
            <a:pPr marL="514350" lvl="1">
              <a:spcAft>
                <a:spcPts val="600"/>
              </a:spcAft>
              <a:buFont typeface="Arial" panose="020B0604020202020204" pitchFamily="34" charset="0"/>
              <a:buChar char="•"/>
            </a:pPr>
            <a:r>
              <a:rPr lang="en-US" dirty="0"/>
              <a:t>TCE extends vertically within outwash/glacial groundwater system</a:t>
            </a:r>
            <a:endParaRPr lang="en-US" sz="2500" dirty="0"/>
          </a:p>
        </p:txBody>
      </p:sp>
      <p:pic>
        <p:nvPicPr>
          <p:cNvPr id="4" name="Content Placeholder 3">
            <a:extLst>
              <a:ext uri="{FF2B5EF4-FFF2-40B4-BE49-F238E27FC236}">
                <a16:creationId xmlns:a16="http://schemas.microsoft.com/office/drawing/2014/main" id="{C5505CCE-D656-4D3F-A88F-9C1C09210A9E}"/>
              </a:ext>
            </a:extLst>
          </p:cNvPr>
          <p:cNvPicPr>
            <a:picLocks noGrp="1" noChangeAspect="1"/>
          </p:cNvPicPr>
          <p:nvPr/>
        </p:nvPicPr>
        <p:blipFill>
          <a:blip r:embed="rId3"/>
          <a:stretch>
            <a:fillRect/>
          </a:stretch>
        </p:blipFill>
        <p:spPr>
          <a:xfrm>
            <a:off x="5347087" y="2133600"/>
            <a:ext cx="6692514" cy="3581400"/>
          </a:xfrm>
          <a:prstGeom prst="rect">
            <a:avLst/>
          </a:prstGeom>
        </p:spPr>
      </p:pic>
      <p:sp>
        <p:nvSpPr>
          <p:cNvPr id="5" name="Content Placeholder 2">
            <a:extLst>
              <a:ext uri="{FF2B5EF4-FFF2-40B4-BE49-F238E27FC236}">
                <a16:creationId xmlns:a16="http://schemas.microsoft.com/office/drawing/2014/main" id="{5A5C33AE-965E-4B65-8A1D-DC3A7788F8F9}"/>
              </a:ext>
            </a:extLst>
          </p:cNvPr>
          <p:cNvSpPr txBox="1">
            <a:spLocks/>
          </p:cNvSpPr>
          <p:nvPr/>
        </p:nvSpPr>
        <p:spPr>
          <a:xfrm>
            <a:off x="-34159" y="1676400"/>
            <a:ext cx="5596759" cy="43699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6125" lvl="1">
              <a:lnSpc>
                <a:spcPct val="110000"/>
              </a:lnSpc>
            </a:pPr>
            <a:r>
              <a:rPr lang="en-US" sz="2400" b="1" dirty="0">
                <a:solidFill>
                  <a:schemeClr val="tx1"/>
                </a:solidFill>
              </a:rPr>
              <a:t>Shallow zone</a:t>
            </a:r>
            <a:r>
              <a:rPr lang="en-US" sz="2400" dirty="0"/>
              <a:t>: Impacts typically occur at 50 to 100 feet below the water table.  Contaminant migration rate of 300-400 feet per year. Residential wells typically draw water from similar depths where shallow zone TCE is known to occur.</a:t>
            </a:r>
          </a:p>
          <a:p>
            <a:pPr marL="746125" lvl="1">
              <a:lnSpc>
                <a:spcPct val="110000"/>
              </a:lnSpc>
            </a:pPr>
            <a:r>
              <a:rPr lang="en-US" sz="2400" b="1" dirty="0">
                <a:solidFill>
                  <a:schemeClr val="tx1"/>
                </a:solidFill>
              </a:rPr>
              <a:t>Intermediate Zone</a:t>
            </a:r>
            <a:r>
              <a:rPr lang="en-US" sz="2400" dirty="0"/>
              <a:t>: Contaminant migration rate of ~100 feet per year.</a:t>
            </a:r>
          </a:p>
          <a:p>
            <a:pPr marL="746125" lvl="1">
              <a:lnSpc>
                <a:spcPct val="110000"/>
              </a:lnSpc>
            </a:pPr>
            <a:r>
              <a:rPr lang="en-US" sz="2400" b="1" dirty="0">
                <a:solidFill>
                  <a:schemeClr val="tx1"/>
                </a:solidFill>
              </a:rPr>
              <a:t>Deep Zone</a:t>
            </a:r>
            <a:r>
              <a:rPr lang="en-US" sz="2400" dirty="0">
                <a:solidFill>
                  <a:schemeClr val="tx1"/>
                </a:solidFill>
              </a:rPr>
              <a:t>:</a:t>
            </a:r>
            <a:r>
              <a:rPr lang="en-US" sz="2400" dirty="0"/>
              <a:t> Contaminant migration rate of &lt;50 feet per year.  The Cedar River Well Field (CRWF) is installed in this portion of the aquifer.  Where detected, TCE tends to be discrete (not forming a mappable plume).</a:t>
            </a:r>
          </a:p>
          <a:p>
            <a:pPr marL="457200" lvl="1" indent="0">
              <a:buFont typeface="Arial" panose="020B0604020202020204" pitchFamily="34" charset="0"/>
              <a:buNone/>
            </a:pPr>
            <a:endParaRPr lang="en-US" sz="2500" dirty="0"/>
          </a:p>
        </p:txBody>
      </p:sp>
      <p:sp>
        <p:nvSpPr>
          <p:cNvPr id="3" name="Rectangle 2">
            <a:extLst>
              <a:ext uri="{FF2B5EF4-FFF2-40B4-BE49-F238E27FC236}">
                <a16:creationId xmlns:a16="http://schemas.microsoft.com/office/drawing/2014/main" id="{33F5A2FF-EEA4-435D-9560-B6F115B117E5}"/>
              </a:ext>
            </a:extLst>
          </p:cNvPr>
          <p:cNvSpPr/>
          <p:nvPr/>
        </p:nvSpPr>
        <p:spPr>
          <a:xfrm>
            <a:off x="10439400" y="4800600"/>
            <a:ext cx="1066800" cy="228600"/>
          </a:xfrm>
          <a:prstGeom prst="rect">
            <a:avLst/>
          </a:prstGeom>
          <a:solidFill>
            <a:srgbClr val="E1F0F7"/>
          </a:solidFill>
          <a:ln>
            <a:solidFill>
              <a:srgbClr val="E1F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01CD80-A837-41BA-92F0-C98B5F245074}"/>
              </a:ext>
            </a:extLst>
          </p:cNvPr>
          <p:cNvSpPr/>
          <p:nvPr/>
        </p:nvSpPr>
        <p:spPr>
          <a:xfrm>
            <a:off x="11430000" y="4800600"/>
            <a:ext cx="152399"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F4130B-C74F-434B-9164-1BACAA0B132B}"/>
              </a:ext>
            </a:extLst>
          </p:cNvPr>
          <p:cNvSpPr txBox="1"/>
          <p:nvPr/>
        </p:nvSpPr>
        <p:spPr>
          <a:xfrm>
            <a:off x="10983334" y="4864269"/>
            <a:ext cx="670376" cy="338554"/>
          </a:xfrm>
          <a:prstGeom prst="rect">
            <a:avLst/>
          </a:prstGeom>
          <a:noFill/>
        </p:spPr>
        <p:txBody>
          <a:bodyPr wrap="none" rtlCol="0">
            <a:spAutoFit/>
          </a:bodyPr>
          <a:lstStyle/>
          <a:p>
            <a:r>
              <a:rPr lang="en-US" sz="800" b="1" dirty="0">
                <a:latin typeface="Arial" panose="020B0604020202020204" pitchFamily="34" charset="0"/>
                <a:cs typeface="Arial" panose="020B0604020202020204" pitchFamily="34" charset="0"/>
              </a:rPr>
              <a:t>Deep TCE</a:t>
            </a:r>
          </a:p>
          <a:p>
            <a:pPr algn="r"/>
            <a:r>
              <a:rPr lang="en-US" sz="800" b="1" dirty="0">
                <a:latin typeface="Arial" panose="020B0604020202020204" pitchFamily="34" charset="0"/>
                <a:cs typeface="Arial" panose="020B0604020202020204" pitchFamily="34" charset="0"/>
              </a:rPr>
              <a:t>(Discrete)</a:t>
            </a:r>
          </a:p>
        </p:txBody>
      </p:sp>
    </p:spTree>
    <p:extLst>
      <p:ext uri="{BB962C8B-B14F-4D97-AF65-F5344CB8AC3E}">
        <p14:creationId xmlns:p14="http://schemas.microsoft.com/office/powerpoint/2010/main" val="13091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3C0F1BA-A97A-44AB-828D-6E7BC33FC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23" y="990600"/>
            <a:ext cx="6695980" cy="5166279"/>
          </a:xfrm>
          <a:prstGeom prst="rect">
            <a:avLst/>
          </a:prstGeom>
          <a:noFill/>
          <a:ln>
            <a:noFill/>
          </a:ln>
        </p:spPr>
      </p:pic>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599" y="122238"/>
            <a:ext cx="11498475" cy="868362"/>
          </a:xfrm>
        </p:spPr>
        <p:txBody>
          <a:bodyPr>
            <a:normAutofit/>
          </a:bodyPr>
          <a:lstStyle/>
          <a:p>
            <a:pPr>
              <a:lnSpc>
                <a:spcPct val="90000"/>
              </a:lnSpc>
            </a:pPr>
            <a:r>
              <a:rPr lang="en-US" dirty="0"/>
              <a:t>Preventing Drinking Water Exposure</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83925" y="1135777"/>
            <a:ext cx="5554875" cy="4807823"/>
          </a:xfrm>
          <a:noFill/>
        </p:spPr>
        <p:txBody>
          <a:bodyPr>
            <a:normAutofit fontScale="47500" lnSpcReduction="20000"/>
          </a:bodyPr>
          <a:lstStyle/>
          <a:p>
            <a:pPr>
              <a:lnSpc>
                <a:spcPct val="120000"/>
              </a:lnSpc>
              <a:spcAft>
                <a:spcPts val="600"/>
              </a:spcAft>
            </a:pPr>
            <a:r>
              <a:rPr lang="en-US" sz="4200" b="1" dirty="0"/>
              <a:t>Provide a Safe Source of Drinking Water</a:t>
            </a:r>
            <a:endParaRPr lang="en-US" sz="4200" dirty="0"/>
          </a:p>
          <a:p>
            <a:pPr marL="342900" lvl="1" indent="-174625">
              <a:lnSpc>
                <a:spcPct val="125000"/>
              </a:lnSpc>
              <a:spcBef>
                <a:spcPts val="200"/>
              </a:spcBef>
              <a:spcAft>
                <a:spcPts val="300"/>
              </a:spcAft>
              <a:tabLst>
                <a:tab pos="400050" algn="l"/>
              </a:tabLst>
            </a:pPr>
            <a:r>
              <a:rPr lang="en-US" sz="3500" dirty="0"/>
              <a:t>Mancelona Area Water and Sewer Authority (MAWSA) operates the public water system and was founded</a:t>
            </a:r>
            <a:r>
              <a:rPr lang="en-US" sz="3500" b="1" dirty="0"/>
              <a:t> </a:t>
            </a:r>
            <a:r>
              <a:rPr lang="en-US" sz="3500" dirty="0"/>
              <a:t>to prevent exposure to TCE in residential wells in the Mancelona Area</a:t>
            </a:r>
          </a:p>
          <a:p>
            <a:pPr marL="342900" lvl="1" indent="-174625">
              <a:lnSpc>
                <a:spcPct val="125000"/>
              </a:lnSpc>
              <a:spcBef>
                <a:spcPts val="200"/>
              </a:spcBef>
              <a:spcAft>
                <a:spcPts val="600"/>
              </a:spcAft>
              <a:tabLst>
                <a:tab pos="400050" algn="l"/>
              </a:tabLst>
            </a:pPr>
            <a:r>
              <a:rPr lang="en-US" sz="3500" dirty="0"/>
              <a:t>The MAWSA service area has expanded based on monitoring/residential well sample results</a:t>
            </a:r>
          </a:p>
          <a:p>
            <a:pPr>
              <a:lnSpc>
                <a:spcPct val="110000"/>
              </a:lnSpc>
              <a:spcBef>
                <a:spcPts val="600"/>
              </a:spcBef>
              <a:spcAft>
                <a:spcPts val="600"/>
              </a:spcAft>
            </a:pPr>
            <a:r>
              <a:rPr lang="en-US" sz="4200" b="1" dirty="0"/>
              <a:t>HDNW Well First Policy – Look before you leap  </a:t>
            </a:r>
          </a:p>
          <a:p>
            <a:pPr marL="342900" lvl="1" indent="-174625">
              <a:lnSpc>
                <a:spcPct val="125000"/>
              </a:lnSpc>
              <a:spcBef>
                <a:spcPts val="200"/>
              </a:spcBef>
              <a:spcAft>
                <a:spcPts val="300"/>
              </a:spcAft>
              <a:tabLst>
                <a:tab pos="400050" algn="l"/>
              </a:tabLst>
            </a:pPr>
            <a:r>
              <a:rPr lang="en-US" sz="3500" dirty="0"/>
              <a:t>Permit process to prevent unintended exposure to TCE</a:t>
            </a:r>
          </a:p>
          <a:p>
            <a:pPr marL="342900" lvl="1" indent="-174625">
              <a:lnSpc>
                <a:spcPct val="125000"/>
              </a:lnSpc>
              <a:spcBef>
                <a:spcPts val="200"/>
              </a:spcBef>
              <a:spcAft>
                <a:spcPts val="300"/>
              </a:spcAft>
              <a:tabLst>
                <a:tab pos="400050" algn="l"/>
              </a:tabLst>
            </a:pPr>
            <a:r>
              <a:rPr lang="en-US" sz="3500" dirty="0"/>
              <a:t>Implemented in </a:t>
            </a:r>
            <a:r>
              <a:rPr lang="en-US" sz="3500" u="sng" dirty="0"/>
              <a:t>2005</a:t>
            </a:r>
            <a:r>
              <a:rPr lang="en-US" sz="3500" dirty="0"/>
              <a:t> with approval from the Board of Health and support from the EGLE, MAWSA and ACUTE (Community Group)</a:t>
            </a:r>
          </a:p>
          <a:p>
            <a:pPr marL="342900" lvl="1" indent="-174625">
              <a:lnSpc>
                <a:spcPct val="125000"/>
              </a:lnSpc>
              <a:spcBef>
                <a:spcPts val="200"/>
              </a:spcBef>
              <a:tabLst>
                <a:tab pos="400050" algn="l"/>
              </a:tabLst>
            </a:pPr>
            <a:r>
              <a:rPr lang="en-US" sz="3500" dirty="0"/>
              <a:t>Extended policy areas in 2012 &amp; 2018 in response to plume and MAWSA service area expansions</a:t>
            </a:r>
          </a:p>
          <a:p>
            <a:pPr indent="-174625">
              <a:lnSpc>
                <a:spcPct val="110000"/>
              </a:lnSpc>
              <a:tabLst>
                <a:tab pos="400050" algn="l"/>
              </a:tabLst>
            </a:pPr>
            <a:endParaRPr lang="en-US" sz="2400" b="1" dirty="0"/>
          </a:p>
          <a:p>
            <a:pPr>
              <a:lnSpc>
                <a:spcPct val="110000"/>
              </a:lnSpc>
            </a:pPr>
            <a:endParaRPr lang="en-US" sz="2400" dirty="0"/>
          </a:p>
        </p:txBody>
      </p:sp>
      <p:sp>
        <p:nvSpPr>
          <p:cNvPr id="3" name="Oval 2">
            <a:extLst>
              <a:ext uri="{FF2B5EF4-FFF2-40B4-BE49-F238E27FC236}">
                <a16:creationId xmlns:a16="http://schemas.microsoft.com/office/drawing/2014/main" id="{BB4E25BF-2F01-4A98-B3C2-C7DF0FD2FCA6}"/>
              </a:ext>
            </a:extLst>
          </p:cNvPr>
          <p:cNvSpPr/>
          <p:nvPr/>
        </p:nvSpPr>
        <p:spPr>
          <a:xfrm rot="20497889">
            <a:off x="7023309" y="2820146"/>
            <a:ext cx="227894" cy="11877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8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7A2FE6C2-0E61-41CF-A9DC-F93DD26CC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971" y="875619"/>
            <a:ext cx="7498367" cy="5347339"/>
          </a:xfrm>
          <a:prstGeom prst="rect">
            <a:avLst/>
          </a:prstGeom>
        </p:spPr>
      </p:pic>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a:xfrm>
            <a:off x="152400" y="0"/>
            <a:ext cx="11557000" cy="868362"/>
          </a:xfrm>
        </p:spPr>
        <p:txBody>
          <a:bodyPr>
            <a:noAutofit/>
          </a:bodyPr>
          <a:lstStyle/>
          <a:p>
            <a:r>
              <a:rPr lang="en-US" sz="3600" dirty="0"/>
              <a:t>Staying Ahead of the Plume</a:t>
            </a:r>
          </a:p>
        </p:txBody>
      </p:sp>
      <p:grpSp>
        <p:nvGrpSpPr>
          <p:cNvPr id="12" name="Group 11">
            <a:extLst>
              <a:ext uri="{FF2B5EF4-FFF2-40B4-BE49-F238E27FC236}">
                <a16:creationId xmlns:a16="http://schemas.microsoft.com/office/drawing/2014/main" id="{6F21FA4B-9C8E-4975-B613-F49B3AF4EC3A}"/>
              </a:ext>
            </a:extLst>
          </p:cNvPr>
          <p:cNvGrpSpPr/>
          <p:nvPr/>
        </p:nvGrpSpPr>
        <p:grpSpPr>
          <a:xfrm>
            <a:off x="2117271" y="4712680"/>
            <a:ext cx="2286000" cy="1383320"/>
            <a:chOff x="1143000" y="4495800"/>
            <a:chExt cx="2286000" cy="1383320"/>
          </a:xfrm>
        </p:grpSpPr>
        <p:pic>
          <p:nvPicPr>
            <p:cNvPr id="10" name="Picture 9" descr="Text&#10;&#10;Description automatically generated">
              <a:extLst>
                <a:ext uri="{FF2B5EF4-FFF2-40B4-BE49-F238E27FC236}">
                  <a16:creationId xmlns:a16="http://schemas.microsoft.com/office/drawing/2014/main" id="{9C7F22CC-9AF1-43F9-8226-9C73ED50E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621711"/>
              <a:ext cx="2255715" cy="1257409"/>
            </a:xfrm>
            <a:prstGeom prst="rect">
              <a:avLst/>
            </a:prstGeom>
          </p:spPr>
        </p:pic>
        <p:sp>
          <p:nvSpPr>
            <p:cNvPr id="11" name="Rectangle 10">
              <a:extLst>
                <a:ext uri="{FF2B5EF4-FFF2-40B4-BE49-F238E27FC236}">
                  <a16:creationId xmlns:a16="http://schemas.microsoft.com/office/drawing/2014/main" id="{1D1B8D36-00A0-44C8-8B73-5811FC63485C}"/>
                </a:ext>
              </a:extLst>
            </p:cNvPr>
            <p:cNvSpPr/>
            <p:nvPr/>
          </p:nvSpPr>
          <p:spPr>
            <a:xfrm>
              <a:off x="2514600" y="4495800"/>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a:extLst>
              <a:ext uri="{FF2B5EF4-FFF2-40B4-BE49-F238E27FC236}">
                <a16:creationId xmlns:a16="http://schemas.microsoft.com/office/drawing/2014/main" id="{E514EA62-1FF6-404B-A2CB-416F1E055DAA}"/>
              </a:ext>
            </a:extLst>
          </p:cNvPr>
          <p:cNvSpPr>
            <a:spLocks noGrp="1"/>
          </p:cNvSpPr>
          <p:nvPr>
            <p:ph idx="1"/>
          </p:nvPr>
        </p:nvSpPr>
        <p:spPr>
          <a:xfrm>
            <a:off x="1608" y="978879"/>
            <a:ext cx="4036992" cy="3490432"/>
          </a:xfrm>
          <a:solidFill>
            <a:schemeClr val="bg1"/>
          </a:solidFill>
        </p:spPr>
        <p:txBody>
          <a:bodyPr>
            <a:noAutofit/>
          </a:bodyPr>
          <a:lstStyle/>
          <a:p>
            <a:pPr marL="112713" indent="-112713"/>
            <a:r>
              <a:rPr lang="en-US" sz="2000" dirty="0"/>
              <a:t>2021: Expand sentinel wells with nested wells MW-119S/D to better constrain groundwater flow/verify influence of Shanty Creek</a:t>
            </a:r>
          </a:p>
          <a:p>
            <a:pPr marL="112713" indent="-112713"/>
            <a:r>
              <a:rPr lang="en-US" sz="2000" dirty="0"/>
              <a:t>2022: Four additional monitoring wells installed to provide sentinel wells (TCE) and great hydraulic control </a:t>
            </a:r>
          </a:p>
          <a:p>
            <a:pPr marL="112713" indent="-112713"/>
            <a:r>
              <a:rPr lang="en-US" sz="2000" dirty="0"/>
              <a:t>Minimize future drilling by converting residential wells where TCE has been detected to monitoring wells.</a:t>
            </a:r>
          </a:p>
        </p:txBody>
      </p:sp>
      <p:sp>
        <p:nvSpPr>
          <p:cNvPr id="6" name="Rectangle 5">
            <a:extLst>
              <a:ext uri="{FF2B5EF4-FFF2-40B4-BE49-F238E27FC236}">
                <a16:creationId xmlns:a16="http://schemas.microsoft.com/office/drawing/2014/main" id="{23C5B022-688A-43EA-85A0-A2A7267DF7A6}"/>
              </a:ext>
            </a:extLst>
          </p:cNvPr>
          <p:cNvSpPr/>
          <p:nvPr/>
        </p:nvSpPr>
        <p:spPr>
          <a:xfrm>
            <a:off x="3886200" y="5879120"/>
            <a:ext cx="990600" cy="3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A86D37-7B47-4C4E-A0E0-F0F24C3B3962}"/>
              </a:ext>
            </a:extLst>
          </p:cNvPr>
          <p:cNvSpPr/>
          <p:nvPr/>
        </p:nvSpPr>
        <p:spPr>
          <a:xfrm>
            <a:off x="4038600" y="6031520"/>
            <a:ext cx="1905000" cy="21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298CFF-DD2B-40DB-AC24-D93A84902BBD}"/>
              </a:ext>
            </a:extLst>
          </p:cNvPr>
          <p:cNvSpPr/>
          <p:nvPr/>
        </p:nvSpPr>
        <p:spPr>
          <a:xfrm>
            <a:off x="7162800" y="6031520"/>
            <a:ext cx="2999960" cy="21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8ECA76-CC89-491B-B8CE-15D23588D187}"/>
              </a:ext>
            </a:extLst>
          </p:cNvPr>
          <p:cNvSpPr/>
          <p:nvPr/>
        </p:nvSpPr>
        <p:spPr>
          <a:xfrm>
            <a:off x="2514600" y="5334000"/>
            <a:ext cx="13335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C6F03C-C9E9-4C90-9895-6D00B7978438}"/>
              </a:ext>
            </a:extLst>
          </p:cNvPr>
          <p:cNvSpPr txBox="1"/>
          <p:nvPr/>
        </p:nvSpPr>
        <p:spPr>
          <a:xfrm>
            <a:off x="2438400" y="5298452"/>
            <a:ext cx="1676400" cy="200055"/>
          </a:xfrm>
          <a:prstGeom prst="rect">
            <a:avLst/>
          </a:prstGeom>
          <a:noFill/>
        </p:spPr>
        <p:txBody>
          <a:bodyPr wrap="square" rtlCol="0">
            <a:spAutoFit/>
          </a:bodyPr>
          <a:lstStyle/>
          <a:p>
            <a:r>
              <a:rPr lang="en-US" sz="700" dirty="0">
                <a:solidFill>
                  <a:schemeClr val="tx1">
                    <a:lumMod val="75000"/>
                    <a:lumOff val="25000"/>
                  </a:schemeClr>
                </a:solidFill>
                <a:latin typeface="Arial" panose="020B0604020202020204" pitchFamily="34" charset="0"/>
                <a:cs typeface="Arial" panose="020B0604020202020204" pitchFamily="34" charset="0"/>
              </a:rPr>
              <a:t>2022 NEW MONITORING WELL</a:t>
            </a:r>
          </a:p>
        </p:txBody>
      </p:sp>
    </p:spTree>
    <p:extLst>
      <p:ext uri="{BB962C8B-B14F-4D97-AF65-F5344CB8AC3E}">
        <p14:creationId xmlns:p14="http://schemas.microsoft.com/office/powerpoint/2010/main" val="163924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83926" y="1040933"/>
            <a:ext cx="2880147" cy="3092319"/>
          </a:xfrm>
          <a:solidFill>
            <a:schemeClr val="bg1"/>
          </a:solidFill>
        </p:spPr>
        <p:txBody>
          <a:bodyPr>
            <a:normAutofit/>
          </a:bodyPr>
          <a:lstStyle/>
          <a:p>
            <a:r>
              <a:rPr lang="en-US" sz="2400" dirty="0"/>
              <a:t>First detections of TCE in monitoring or supply wells used to generate contours</a:t>
            </a:r>
          </a:p>
          <a:p>
            <a:r>
              <a:rPr lang="en-US" sz="2400" dirty="0"/>
              <a:t>Average expansion rate of 300 to 400 feet per year</a:t>
            </a:r>
          </a:p>
        </p:txBody>
      </p:sp>
      <p:grpSp>
        <p:nvGrpSpPr>
          <p:cNvPr id="14" name="Group 13">
            <a:extLst>
              <a:ext uri="{FF2B5EF4-FFF2-40B4-BE49-F238E27FC236}">
                <a16:creationId xmlns:a16="http://schemas.microsoft.com/office/drawing/2014/main" id="{962190E6-5755-474B-A40B-882B17FF9E27}"/>
              </a:ext>
            </a:extLst>
          </p:cNvPr>
          <p:cNvGrpSpPr/>
          <p:nvPr/>
        </p:nvGrpSpPr>
        <p:grpSpPr>
          <a:xfrm>
            <a:off x="3192674" y="914400"/>
            <a:ext cx="8588648" cy="5029200"/>
            <a:chOff x="3192674" y="914400"/>
            <a:chExt cx="8588648" cy="5029200"/>
          </a:xfrm>
        </p:grpSpPr>
        <p:pic>
          <p:nvPicPr>
            <p:cNvPr id="7" name="Picture 6" descr="Diagram, engineering drawing&#10;&#10;Description automatically generated">
              <a:extLst>
                <a:ext uri="{FF2B5EF4-FFF2-40B4-BE49-F238E27FC236}">
                  <a16:creationId xmlns:a16="http://schemas.microsoft.com/office/drawing/2014/main" id="{3A60732B-A1A3-4C58-80C6-FB07EDD4B8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2" t="11804" r="4403" b="4864"/>
            <a:stretch/>
          </p:blipFill>
          <p:spPr>
            <a:xfrm>
              <a:off x="3192674" y="914400"/>
              <a:ext cx="8588648" cy="5029200"/>
            </a:xfrm>
            <a:prstGeom prst="rect">
              <a:avLst/>
            </a:prstGeom>
          </p:spPr>
        </p:pic>
        <p:grpSp>
          <p:nvGrpSpPr>
            <p:cNvPr id="13" name="Group 12">
              <a:extLst>
                <a:ext uri="{FF2B5EF4-FFF2-40B4-BE49-F238E27FC236}">
                  <a16:creationId xmlns:a16="http://schemas.microsoft.com/office/drawing/2014/main" id="{C1DCABD1-BDA0-47CB-823A-63F617C477BB}"/>
                </a:ext>
              </a:extLst>
            </p:cNvPr>
            <p:cNvGrpSpPr/>
            <p:nvPr/>
          </p:nvGrpSpPr>
          <p:grpSpPr>
            <a:xfrm>
              <a:off x="3562544" y="5415874"/>
              <a:ext cx="1793120" cy="369332"/>
              <a:chOff x="3562544" y="5415874"/>
              <a:chExt cx="1793120" cy="369332"/>
            </a:xfrm>
          </p:grpSpPr>
          <p:sp>
            <p:nvSpPr>
              <p:cNvPr id="10" name="Rectangle 9">
                <a:extLst>
                  <a:ext uri="{FF2B5EF4-FFF2-40B4-BE49-F238E27FC236}">
                    <a16:creationId xmlns:a16="http://schemas.microsoft.com/office/drawing/2014/main" id="{DAF2171C-3E02-45FD-B749-1119FB74EE2F}"/>
                  </a:ext>
                </a:extLst>
              </p:cNvPr>
              <p:cNvSpPr/>
              <p:nvPr/>
            </p:nvSpPr>
            <p:spPr>
              <a:xfrm>
                <a:off x="3562544" y="5539580"/>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5FC1D2-B9D4-404C-BC12-839796304588}"/>
                  </a:ext>
                </a:extLst>
              </p:cNvPr>
              <p:cNvSpPr txBox="1"/>
              <p:nvPr/>
            </p:nvSpPr>
            <p:spPr>
              <a:xfrm>
                <a:off x="4681038" y="5415874"/>
                <a:ext cx="674626" cy="369332"/>
              </a:xfrm>
              <a:prstGeom prst="rect">
                <a:avLst/>
              </a:prstGeom>
              <a:noFill/>
            </p:spPr>
            <p:txBody>
              <a:bodyPr wrap="square" rtlCol="0">
                <a:spAutoFit/>
              </a:bodyPr>
              <a:lstStyle/>
              <a:p>
                <a:r>
                  <a:rPr lang="en-US" dirty="0"/>
                  <a:t>2005</a:t>
                </a:r>
              </a:p>
            </p:txBody>
          </p:sp>
        </p:grpSp>
      </p:grpSp>
      <p:grpSp>
        <p:nvGrpSpPr>
          <p:cNvPr id="17" name="Group 16">
            <a:extLst>
              <a:ext uri="{FF2B5EF4-FFF2-40B4-BE49-F238E27FC236}">
                <a16:creationId xmlns:a16="http://schemas.microsoft.com/office/drawing/2014/main" id="{23E060D3-2115-4C04-82BC-ED0552B00712}"/>
              </a:ext>
            </a:extLst>
          </p:cNvPr>
          <p:cNvGrpSpPr/>
          <p:nvPr/>
        </p:nvGrpSpPr>
        <p:grpSpPr>
          <a:xfrm>
            <a:off x="3192674" y="883920"/>
            <a:ext cx="8588648" cy="5029200"/>
            <a:chOff x="3192674" y="883920"/>
            <a:chExt cx="8588648" cy="5029200"/>
          </a:xfrm>
        </p:grpSpPr>
        <p:pic>
          <p:nvPicPr>
            <p:cNvPr id="16" name="Picture 15" descr="Diagram, engineering drawing&#10;&#10;Description automatically generated">
              <a:extLst>
                <a:ext uri="{FF2B5EF4-FFF2-40B4-BE49-F238E27FC236}">
                  <a16:creationId xmlns:a16="http://schemas.microsoft.com/office/drawing/2014/main" id="{2416820E-1220-4A12-BCF4-920BEDAF6D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44" t="11313" r="4371" b="5353"/>
            <a:stretch/>
          </p:blipFill>
          <p:spPr>
            <a:xfrm>
              <a:off x="3192674" y="883920"/>
              <a:ext cx="8588648" cy="5029200"/>
            </a:xfrm>
            <a:prstGeom prst="rect">
              <a:avLst/>
            </a:prstGeom>
          </p:spPr>
        </p:pic>
        <p:sp>
          <p:nvSpPr>
            <p:cNvPr id="41" name="Rectangle 40">
              <a:extLst>
                <a:ext uri="{FF2B5EF4-FFF2-40B4-BE49-F238E27FC236}">
                  <a16:creationId xmlns:a16="http://schemas.microsoft.com/office/drawing/2014/main" id="{DDE6D0F2-4356-4853-9105-DAA12CC914EA}"/>
                </a:ext>
              </a:extLst>
            </p:cNvPr>
            <p:cNvSpPr/>
            <p:nvPr/>
          </p:nvSpPr>
          <p:spPr>
            <a:xfrm>
              <a:off x="3499926" y="5395554"/>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0BA973C-BE2A-409E-A760-3127A46AF7E8}"/>
                </a:ext>
              </a:extLst>
            </p:cNvPr>
            <p:cNvSpPr txBox="1"/>
            <p:nvPr/>
          </p:nvSpPr>
          <p:spPr>
            <a:xfrm>
              <a:off x="4618420" y="5271848"/>
              <a:ext cx="674626" cy="369332"/>
            </a:xfrm>
            <a:prstGeom prst="rect">
              <a:avLst/>
            </a:prstGeom>
            <a:noFill/>
          </p:spPr>
          <p:txBody>
            <a:bodyPr wrap="square" rtlCol="0">
              <a:spAutoFit/>
            </a:bodyPr>
            <a:lstStyle/>
            <a:p>
              <a:r>
                <a:rPr lang="en-US" dirty="0"/>
                <a:t>2008</a:t>
              </a:r>
            </a:p>
          </p:txBody>
        </p:sp>
      </p:grpSp>
      <p:grpSp>
        <p:nvGrpSpPr>
          <p:cNvPr id="31" name="Group 30">
            <a:extLst>
              <a:ext uri="{FF2B5EF4-FFF2-40B4-BE49-F238E27FC236}">
                <a16:creationId xmlns:a16="http://schemas.microsoft.com/office/drawing/2014/main" id="{87B96B5D-8041-4746-9862-87C82E9D583E}"/>
              </a:ext>
            </a:extLst>
          </p:cNvPr>
          <p:cNvGrpSpPr/>
          <p:nvPr/>
        </p:nvGrpSpPr>
        <p:grpSpPr>
          <a:xfrm>
            <a:off x="3192674" y="853440"/>
            <a:ext cx="8588648" cy="5059680"/>
            <a:chOff x="3192674" y="853440"/>
            <a:chExt cx="8588648" cy="5059680"/>
          </a:xfrm>
        </p:grpSpPr>
        <p:pic>
          <p:nvPicPr>
            <p:cNvPr id="23" name="Picture 22" descr="Diagram, engineering drawing&#10;&#10;Description automatically generated">
              <a:extLst>
                <a:ext uri="{FF2B5EF4-FFF2-40B4-BE49-F238E27FC236}">
                  <a16:creationId xmlns:a16="http://schemas.microsoft.com/office/drawing/2014/main" id="{049AA2FD-43F2-4C6A-BF8B-EEDD13CDE1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44" t="10808" r="4371" b="5354"/>
            <a:stretch/>
          </p:blipFill>
          <p:spPr>
            <a:xfrm>
              <a:off x="3192674" y="853440"/>
              <a:ext cx="8588648" cy="5059680"/>
            </a:xfrm>
            <a:prstGeom prst="rect">
              <a:avLst/>
            </a:prstGeom>
          </p:spPr>
        </p:pic>
        <p:sp>
          <p:nvSpPr>
            <p:cNvPr id="44" name="Rectangle 43">
              <a:extLst>
                <a:ext uri="{FF2B5EF4-FFF2-40B4-BE49-F238E27FC236}">
                  <a16:creationId xmlns:a16="http://schemas.microsoft.com/office/drawing/2014/main" id="{25A65214-F423-4C2C-9F15-E4401632D4C4}"/>
                </a:ext>
              </a:extLst>
            </p:cNvPr>
            <p:cNvSpPr/>
            <p:nvPr/>
          </p:nvSpPr>
          <p:spPr>
            <a:xfrm>
              <a:off x="3543288" y="5261688"/>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0B48C57-3600-4A3D-9388-444961A866CA}"/>
                </a:ext>
              </a:extLst>
            </p:cNvPr>
            <p:cNvSpPr txBox="1"/>
            <p:nvPr/>
          </p:nvSpPr>
          <p:spPr>
            <a:xfrm>
              <a:off x="4661782" y="5137982"/>
              <a:ext cx="674626" cy="369332"/>
            </a:xfrm>
            <a:prstGeom prst="rect">
              <a:avLst/>
            </a:prstGeom>
            <a:noFill/>
          </p:spPr>
          <p:txBody>
            <a:bodyPr wrap="square" rtlCol="0">
              <a:spAutoFit/>
            </a:bodyPr>
            <a:lstStyle/>
            <a:p>
              <a:r>
                <a:rPr lang="en-US" dirty="0"/>
                <a:t>2012</a:t>
              </a:r>
            </a:p>
          </p:txBody>
        </p:sp>
      </p:grpSp>
      <p:grpSp>
        <p:nvGrpSpPr>
          <p:cNvPr id="57" name="Group 56">
            <a:extLst>
              <a:ext uri="{FF2B5EF4-FFF2-40B4-BE49-F238E27FC236}">
                <a16:creationId xmlns:a16="http://schemas.microsoft.com/office/drawing/2014/main" id="{E68A3865-F023-4089-B49A-D0862D57CC43}"/>
              </a:ext>
            </a:extLst>
          </p:cNvPr>
          <p:cNvGrpSpPr/>
          <p:nvPr/>
        </p:nvGrpSpPr>
        <p:grpSpPr>
          <a:xfrm>
            <a:off x="3192674" y="883920"/>
            <a:ext cx="8588648" cy="5029200"/>
            <a:chOff x="3192674" y="883920"/>
            <a:chExt cx="8588648" cy="5029200"/>
          </a:xfrm>
        </p:grpSpPr>
        <p:pic>
          <p:nvPicPr>
            <p:cNvPr id="52" name="Picture 51" descr="Diagram&#10;&#10;Description automatically generated">
              <a:extLst>
                <a:ext uri="{FF2B5EF4-FFF2-40B4-BE49-F238E27FC236}">
                  <a16:creationId xmlns:a16="http://schemas.microsoft.com/office/drawing/2014/main" id="{18AF70DA-3F6E-4178-90EB-7589AFE3F7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44" t="11313" r="4371" b="5353"/>
            <a:stretch/>
          </p:blipFill>
          <p:spPr>
            <a:xfrm>
              <a:off x="3192674" y="883920"/>
              <a:ext cx="8588648" cy="5029200"/>
            </a:xfrm>
            <a:prstGeom prst="rect">
              <a:avLst/>
            </a:prstGeom>
          </p:spPr>
        </p:pic>
        <p:sp>
          <p:nvSpPr>
            <p:cNvPr id="55" name="Rectangle 54">
              <a:extLst>
                <a:ext uri="{FF2B5EF4-FFF2-40B4-BE49-F238E27FC236}">
                  <a16:creationId xmlns:a16="http://schemas.microsoft.com/office/drawing/2014/main" id="{E60A3BDE-5F45-4268-9F3C-B897B33F994D}"/>
                </a:ext>
              </a:extLst>
            </p:cNvPr>
            <p:cNvSpPr/>
            <p:nvPr/>
          </p:nvSpPr>
          <p:spPr>
            <a:xfrm>
              <a:off x="3562544" y="5134688"/>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A81D81-5499-49AC-A228-625C2A4B5B7F}"/>
                </a:ext>
              </a:extLst>
            </p:cNvPr>
            <p:cNvSpPr txBox="1"/>
            <p:nvPr/>
          </p:nvSpPr>
          <p:spPr>
            <a:xfrm>
              <a:off x="4681038" y="5010982"/>
              <a:ext cx="674626" cy="369332"/>
            </a:xfrm>
            <a:prstGeom prst="rect">
              <a:avLst/>
            </a:prstGeom>
            <a:noFill/>
          </p:spPr>
          <p:txBody>
            <a:bodyPr wrap="square" rtlCol="0">
              <a:spAutoFit/>
            </a:bodyPr>
            <a:lstStyle/>
            <a:p>
              <a:r>
                <a:rPr lang="en-US" dirty="0"/>
                <a:t>2016</a:t>
              </a:r>
            </a:p>
          </p:txBody>
        </p:sp>
      </p:grpSp>
      <p:grpSp>
        <p:nvGrpSpPr>
          <p:cNvPr id="62" name="Group 61">
            <a:extLst>
              <a:ext uri="{FF2B5EF4-FFF2-40B4-BE49-F238E27FC236}">
                <a16:creationId xmlns:a16="http://schemas.microsoft.com/office/drawing/2014/main" id="{225560CF-4B5B-425D-A583-EEC420D2863F}"/>
              </a:ext>
            </a:extLst>
          </p:cNvPr>
          <p:cNvGrpSpPr/>
          <p:nvPr/>
        </p:nvGrpSpPr>
        <p:grpSpPr>
          <a:xfrm>
            <a:off x="3192674" y="883920"/>
            <a:ext cx="8588648" cy="5029200"/>
            <a:chOff x="3192674" y="883920"/>
            <a:chExt cx="8588648" cy="5029200"/>
          </a:xfrm>
        </p:grpSpPr>
        <p:pic>
          <p:nvPicPr>
            <p:cNvPr id="61" name="Picture 60" descr="Diagram&#10;&#10;Description automatically generated">
              <a:extLst>
                <a:ext uri="{FF2B5EF4-FFF2-40B4-BE49-F238E27FC236}">
                  <a16:creationId xmlns:a16="http://schemas.microsoft.com/office/drawing/2014/main" id="{8B2E0F94-2006-45AD-BB94-496F062696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44" t="11313" r="4371" b="5353"/>
            <a:stretch/>
          </p:blipFill>
          <p:spPr>
            <a:xfrm>
              <a:off x="3192674" y="883920"/>
              <a:ext cx="8588648" cy="5029200"/>
            </a:xfrm>
            <a:prstGeom prst="rect">
              <a:avLst/>
            </a:prstGeom>
          </p:spPr>
        </p:pic>
        <p:sp>
          <p:nvSpPr>
            <p:cNvPr id="58" name="Rectangle 57">
              <a:extLst>
                <a:ext uri="{FF2B5EF4-FFF2-40B4-BE49-F238E27FC236}">
                  <a16:creationId xmlns:a16="http://schemas.microsoft.com/office/drawing/2014/main" id="{0D1A4BFE-33DC-4F79-BAFF-25EA1A47B583}"/>
                </a:ext>
              </a:extLst>
            </p:cNvPr>
            <p:cNvSpPr/>
            <p:nvPr/>
          </p:nvSpPr>
          <p:spPr>
            <a:xfrm>
              <a:off x="3536212" y="4997528"/>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5870B12-23C4-4648-AA1D-54692318D133}"/>
                </a:ext>
              </a:extLst>
            </p:cNvPr>
            <p:cNvSpPr txBox="1"/>
            <p:nvPr/>
          </p:nvSpPr>
          <p:spPr>
            <a:xfrm>
              <a:off x="4654706" y="4873822"/>
              <a:ext cx="674626" cy="369332"/>
            </a:xfrm>
            <a:prstGeom prst="rect">
              <a:avLst/>
            </a:prstGeom>
            <a:noFill/>
          </p:spPr>
          <p:txBody>
            <a:bodyPr wrap="square" rtlCol="0">
              <a:spAutoFit/>
            </a:bodyPr>
            <a:lstStyle/>
            <a:p>
              <a:r>
                <a:rPr lang="en-US" dirty="0"/>
                <a:t>2018</a:t>
              </a:r>
            </a:p>
          </p:txBody>
        </p:sp>
      </p:grpSp>
      <p:grpSp>
        <p:nvGrpSpPr>
          <p:cNvPr id="67" name="Group 66">
            <a:extLst>
              <a:ext uri="{FF2B5EF4-FFF2-40B4-BE49-F238E27FC236}">
                <a16:creationId xmlns:a16="http://schemas.microsoft.com/office/drawing/2014/main" id="{07774236-4E24-41BD-AED6-A2EF9EA40BE6}"/>
              </a:ext>
            </a:extLst>
          </p:cNvPr>
          <p:cNvGrpSpPr/>
          <p:nvPr/>
        </p:nvGrpSpPr>
        <p:grpSpPr>
          <a:xfrm>
            <a:off x="3192674" y="914400"/>
            <a:ext cx="8588648" cy="4998720"/>
            <a:chOff x="3192674" y="914400"/>
            <a:chExt cx="8588648" cy="4998720"/>
          </a:xfrm>
        </p:grpSpPr>
        <p:pic>
          <p:nvPicPr>
            <p:cNvPr id="66" name="Picture 65" descr="Diagram, map&#10;&#10;Description automatically generated">
              <a:extLst>
                <a:ext uri="{FF2B5EF4-FFF2-40B4-BE49-F238E27FC236}">
                  <a16:creationId xmlns:a16="http://schemas.microsoft.com/office/drawing/2014/main" id="{EBC0473A-511A-46EF-AD9B-0986CAECCE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44" t="11818" r="4371" b="5354"/>
            <a:stretch/>
          </p:blipFill>
          <p:spPr>
            <a:xfrm>
              <a:off x="3192674" y="914400"/>
              <a:ext cx="8588648" cy="4998720"/>
            </a:xfrm>
            <a:prstGeom prst="rect">
              <a:avLst/>
            </a:prstGeom>
          </p:spPr>
        </p:pic>
        <p:sp>
          <p:nvSpPr>
            <p:cNvPr id="63" name="Rectangle 62">
              <a:extLst>
                <a:ext uri="{FF2B5EF4-FFF2-40B4-BE49-F238E27FC236}">
                  <a16:creationId xmlns:a16="http://schemas.microsoft.com/office/drawing/2014/main" id="{CA0C5D4A-A555-4D02-984E-E9A439F3C307}"/>
                </a:ext>
              </a:extLst>
            </p:cNvPr>
            <p:cNvSpPr/>
            <p:nvPr/>
          </p:nvSpPr>
          <p:spPr>
            <a:xfrm>
              <a:off x="3536212" y="4875608"/>
              <a:ext cx="1082208"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F371F9D-8E5C-43DF-A162-DD50F501CB5E}"/>
                </a:ext>
              </a:extLst>
            </p:cNvPr>
            <p:cNvSpPr txBox="1"/>
            <p:nvPr/>
          </p:nvSpPr>
          <p:spPr>
            <a:xfrm>
              <a:off x="4654706" y="4766824"/>
              <a:ext cx="674626" cy="369332"/>
            </a:xfrm>
            <a:prstGeom prst="rect">
              <a:avLst/>
            </a:prstGeom>
            <a:noFill/>
          </p:spPr>
          <p:txBody>
            <a:bodyPr wrap="square" rtlCol="0">
              <a:spAutoFit/>
            </a:bodyPr>
            <a:lstStyle/>
            <a:p>
              <a:r>
                <a:rPr lang="en-US" dirty="0"/>
                <a:t>2021</a:t>
              </a:r>
            </a:p>
          </p:txBody>
        </p:sp>
      </p:grpSp>
      <p:grpSp>
        <p:nvGrpSpPr>
          <p:cNvPr id="86" name="Group 85">
            <a:extLst>
              <a:ext uri="{FF2B5EF4-FFF2-40B4-BE49-F238E27FC236}">
                <a16:creationId xmlns:a16="http://schemas.microsoft.com/office/drawing/2014/main" id="{3FF4B746-F1B1-4452-B4DB-687947A74054}"/>
              </a:ext>
            </a:extLst>
          </p:cNvPr>
          <p:cNvGrpSpPr/>
          <p:nvPr/>
        </p:nvGrpSpPr>
        <p:grpSpPr>
          <a:xfrm>
            <a:off x="5173583" y="1435608"/>
            <a:ext cx="2157988" cy="2421899"/>
            <a:chOff x="5173583" y="1435608"/>
            <a:chExt cx="2157988" cy="2421899"/>
          </a:xfrm>
        </p:grpSpPr>
        <p:sp>
          <p:nvSpPr>
            <p:cNvPr id="83" name="Oval 82">
              <a:extLst>
                <a:ext uri="{FF2B5EF4-FFF2-40B4-BE49-F238E27FC236}">
                  <a16:creationId xmlns:a16="http://schemas.microsoft.com/office/drawing/2014/main" id="{C1483720-2FDC-415A-8F8E-8B5DD8832D95}"/>
                </a:ext>
              </a:extLst>
            </p:cNvPr>
            <p:cNvSpPr/>
            <p:nvPr/>
          </p:nvSpPr>
          <p:spPr>
            <a:xfrm rot="21335594">
              <a:off x="5173583" y="1435608"/>
              <a:ext cx="931140" cy="2012988"/>
            </a:xfrm>
            <a:prstGeom prst="ellipse">
              <a:avLst/>
            </a:prstGeom>
            <a:solidFill>
              <a:srgbClr val="96489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5D0A30A-8D27-45D6-A836-BDC135DF1178}"/>
                </a:ext>
              </a:extLst>
            </p:cNvPr>
            <p:cNvSpPr/>
            <p:nvPr/>
          </p:nvSpPr>
          <p:spPr>
            <a:xfrm rot="4331062">
              <a:off x="6110239" y="1356694"/>
              <a:ext cx="994741" cy="1201177"/>
            </a:xfrm>
            <a:prstGeom prst="ellipse">
              <a:avLst/>
            </a:prstGeom>
            <a:solidFill>
              <a:srgbClr val="96489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61F72435-B2FB-420D-8725-AD77A5593532}"/>
                </a:ext>
              </a:extLst>
            </p:cNvPr>
            <p:cNvSpPr txBox="1"/>
            <p:nvPr/>
          </p:nvSpPr>
          <p:spPr>
            <a:xfrm>
              <a:off x="6121579" y="3211176"/>
              <a:ext cx="1209992" cy="646331"/>
            </a:xfrm>
            <a:prstGeom prst="rect">
              <a:avLst/>
            </a:prstGeom>
            <a:solidFill>
              <a:srgbClr val="EADAE9"/>
            </a:solidFill>
          </p:spPr>
          <p:txBody>
            <a:bodyPr wrap="square" rtlCol="0">
              <a:spAutoFit/>
            </a:bodyPr>
            <a:lstStyle/>
            <a:p>
              <a:pPr algn="ctr"/>
              <a:r>
                <a:rPr lang="en-US" dirty="0"/>
                <a:t>Priority Areas</a:t>
              </a:r>
            </a:p>
          </p:txBody>
        </p:sp>
      </p:grpSp>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76200"/>
            <a:ext cx="10566400" cy="868362"/>
          </a:xfrm>
          <a:solidFill>
            <a:schemeClr val="bg1"/>
          </a:solidFill>
        </p:spPr>
        <p:txBody>
          <a:bodyPr>
            <a:normAutofit fontScale="90000"/>
          </a:bodyPr>
          <a:lstStyle/>
          <a:p>
            <a:r>
              <a:rPr lang="en-US" dirty="0"/>
              <a:t>Shallow Groundwater – West Plume Expansion</a:t>
            </a:r>
          </a:p>
        </p:txBody>
      </p:sp>
      <p:grpSp>
        <p:nvGrpSpPr>
          <p:cNvPr id="95" name="Group 94">
            <a:extLst>
              <a:ext uri="{FF2B5EF4-FFF2-40B4-BE49-F238E27FC236}">
                <a16:creationId xmlns:a16="http://schemas.microsoft.com/office/drawing/2014/main" id="{FC0B1EF1-2C4F-4E2F-99C4-449B9C515A79}"/>
              </a:ext>
            </a:extLst>
          </p:cNvPr>
          <p:cNvGrpSpPr/>
          <p:nvPr/>
        </p:nvGrpSpPr>
        <p:grpSpPr>
          <a:xfrm>
            <a:off x="83926" y="1013147"/>
            <a:ext cx="9268185" cy="4365172"/>
            <a:chOff x="83926" y="1013147"/>
            <a:chExt cx="9268185" cy="4365172"/>
          </a:xfrm>
        </p:grpSpPr>
        <p:grpSp>
          <p:nvGrpSpPr>
            <p:cNvPr id="93" name="Group 92">
              <a:extLst>
                <a:ext uri="{FF2B5EF4-FFF2-40B4-BE49-F238E27FC236}">
                  <a16:creationId xmlns:a16="http://schemas.microsoft.com/office/drawing/2014/main" id="{372EEA50-8EF3-474A-8335-3FECE19D9B0C}"/>
                </a:ext>
              </a:extLst>
            </p:cNvPr>
            <p:cNvGrpSpPr/>
            <p:nvPr/>
          </p:nvGrpSpPr>
          <p:grpSpPr>
            <a:xfrm>
              <a:off x="3743009" y="1013147"/>
              <a:ext cx="5609102" cy="2057117"/>
              <a:chOff x="3743009" y="1013147"/>
              <a:chExt cx="5609102" cy="2057117"/>
            </a:xfrm>
          </p:grpSpPr>
          <p:sp>
            <p:nvSpPr>
              <p:cNvPr id="87" name="Oval 86">
                <a:extLst>
                  <a:ext uri="{FF2B5EF4-FFF2-40B4-BE49-F238E27FC236}">
                    <a16:creationId xmlns:a16="http://schemas.microsoft.com/office/drawing/2014/main" id="{AACF44F4-982C-4319-A18C-6F0D2F7D6FAD}"/>
                  </a:ext>
                </a:extLst>
              </p:cNvPr>
              <p:cNvSpPr/>
              <p:nvPr/>
            </p:nvSpPr>
            <p:spPr>
              <a:xfrm>
                <a:off x="7045770" y="1659478"/>
                <a:ext cx="228600" cy="228600"/>
              </a:xfrm>
              <a:prstGeom prst="ellipse">
                <a:avLst/>
              </a:prstGeom>
              <a:solidFill>
                <a:srgbClr val="FFFF00">
                  <a:alpha val="40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6B06CBF2-2CD5-478F-8EF5-817F7FE10B1E}"/>
                  </a:ext>
                </a:extLst>
              </p:cNvPr>
              <p:cNvGrpSpPr/>
              <p:nvPr/>
            </p:nvGrpSpPr>
            <p:grpSpPr>
              <a:xfrm>
                <a:off x="3743009" y="1013147"/>
                <a:ext cx="5609102" cy="2057117"/>
                <a:chOff x="3743009" y="1013147"/>
                <a:chExt cx="5609102" cy="2057117"/>
              </a:xfrm>
            </p:grpSpPr>
            <p:grpSp>
              <p:nvGrpSpPr>
                <p:cNvPr id="80" name="Group 79">
                  <a:extLst>
                    <a:ext uri="{FF2B5EF4-FFF2-40B4-BE49-F238E27FC236}">
                      <a16:creationId xmlns:a16="http://schemas.microsoft.com/office/drawing/2014/main" id="{EBDF77AB-AF97-491C-8E5D-A2FB5EA20613}"/>
                    </a:ext>
                  </a:extLst>
                </p:cNvPr>
                <p:cNvGrpSpPr/>
                <p:nvPr/>
              </p:nvGrpSpPr>
              <p:grpSpPr>
                <a:xfrm>
                  <a:off x="3743009" y="1438281"/>
                  <a:ext cx="2048191" cy="1631983"/>
                  <a:chOff x="3743009" y="1438281"/>
                  <a:chExt cx="2048191" cy="1631983"/>
                </a:xfrm>
              </p:grpSpPr>
              <p:grpSp>
                <p:nvGrpSpPr>
                  <p:cNvPr id="73" name="Group 72">
                    <a:extLst>
                      <a:ext uri="{FF2B5EF4-FFF2-40B4-BE49-F238E27FC236}">
                        <a16:creationId xmlns:a16="http://schemas.microsoft.com/office/drawing/2014/main" id="{BB0DCB2E-20AA-4AF2-8754-64740E24D884}"/>
                      </a:ext>
                    </a:extLst>
                  </p:cNvPr>
                  <p:cNvGrpSpPr/>
                  <p:nvPr/>
                </p:nvGrpSpPr>
                <p:grpSpPr>
                  <a:xfrm>
                    <a:off x="3743009" y="1438281"/>
                    <a:ext cx="2048191" cy="1631983"/>
                    <a:chOff x="3743009" y="1438281"/>
                    <a:chExt cx="2048191" cy="1631983"/>
                  </a:xfrm>
                </p:grpSpPr>
                <p:grpSp>
                  <p:nvGrpSpPr>
                    <p:cNvPr id="71" name="Group 70">
                      <a:extLst>
                        <a:ext uri="{FF2B5EF4-FFF2-40B4-BE49-F238E27FC236}">
                          <a16:creationId xmlns:a16="http://schemas.microsoft.com/office/drawing/2014/main" id="{E56044F1-E42B-482A-8C0C-EB041FE6EA51}"/>
                        </a:ext>
                      </a:extLst>
                    </p:cNvPr>
                    <p:cNvGrpSpPr/>
                    <p:nvPr/>
                  </p:nvGrpSpPr>
                  <p:grpSpPr>
                    <a:xfrm>
                      <a:off x="5562600" y="2633156"/>
                      <a:ext cx="228600" cy="437108"/>
                      <a:chOff x="5562600" y="2633156"/>
                      <a:chExt cx="228600" cy="437108"/>
                    </a:xfrm>
                  </p:grpSpPr>
                  <p:sp>
                    <p:nvSpPr>
                      <p:cNvPr id="69" name="Oval 68">
                        <a:extLst>
                          <a:ext uri="{FF2B5EF4-FFF2-40B4-BE49-F238E27FC236}">
                            <a16:creationId xmlns:a16="http://schemas.microsoft.com/office/drawing/2014/main" id="{87659E72-AC19-4340-9768-7A682B64ED77}"/>
                          </a:ext>
                        </a:extLst>
                      </p:cNvPr>
                      <p:cNvSpPr/>
                      <p:nvPr/>
                    </p:nvSpPr>
                    <p:spPr>
                      <a:xfrm>
                        <a:off x="5562600" y="2633156"/>
                        <a:ext cx="228600" cy="228600"/>
                      </a:xfrm>
                      <a:prstGeom prst="ellipse">
                        <a:avLst/>
                      </a:prstGeom>
                      <a:solidFill>
                        <a:srgbClr val="FFFF00">
                          <a:alpha val="40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FE067BE-55FF-4910-85A5-7D4506EECCA1}"/>
                          </a:ext>
                        </a:extLst>
                      </p:cNvPr>
                      <p:cNvSpPr/>
                      <p:nvPr/>
                    </p:nvSpPr>
                    <p:spPr>
                      <a:xfrm>
                        <a:off x="5562600" y="2841664"/>
                        <a:ext cx="228600" cy="228600"/>
                      </a:xfrm>
                      <a:prstGeom prst="ellipse">
                        <a:avLst/>
                      </a:prstGeom>
                      <a:solidFill>
                        <a:srgbClr val="FFFF00">
                          <a:alpha val="40000"/>
                        </a:srgb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C985758-1AB9-4BFC-A4C6-A774FABEBC96}"/>
                        </a:ext>
                      </a:extLst>
                    </p:cNvPr>
                    <p:cNvSpPr txBox="1"/>
                    <p:nvPr/>
                  </p:nvSpPr>
                  <p:spPr>
                    <a:xfrm>
                      <a:off x="3743009" y="1438281"/>
                      <a:ext cx="1209992" cy="646331"/>
                    </a:xfrm>
                    <a:prstGeom prst="rect">
                      <a:avLst/>
                    </a:prstGeom>
                    <a:solidFill>
                      <a:srgbClr val="FFFF00">
                        <a:alpha val="40000"/>
                      </a:srgbClr>
                    </a:solidFill>
                  </p:spPr>
                  <p:txBody>
                    <a:bodyPr wrap="square" rtlCol="0">
                      <a:spAutoFit/>
                    </a:bodyPr>
                    <a:lstStyle/>
                    <a:p>
                      <a:pPr algn="ctr"/>
                      <a:r>
                        <a:rPr lang="en-US" dirty="0"/>
                        <a:t>2022 First Detections</a:t>
                      </a:r>
                    </a:p>
                  </p:txBody>
                </p:sp>
              </p:grpSp>
              <p:cxnSp>
                <p:nvCxnSpPr>
                  <p:cNvPr id="75" name="Straight Arrow Connector 74">
                    <a:extLst>
                      <a:ext uri="{FF2B5EF4-FFF2-40B4-BE49-F238E27FC236}">
                        <a16:creationId xmlns:a16="http://schemas.microsoft.com/office/drawing/2014/main" id="{018871EC-C6F2-4BE3-AE2E-99E85E741272}"/>
                      </a:ext>
                    </a:extLst>
                  </p:cNvPr>
                  <p:cNvCxnSpPr>
                    <a:cxnSpLocks/>
                  </p:cNvCxnSpPr>
                  <p:nvPr/>
                </p:nvCxnSpPr>
                <p:spPr>
                  <a:xfrm>
                    <a:off x="4953001" y="2091176"/>
                    <a:ext cx="609599" cy="5722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FC8E4606-36C2-46AC-8147-9128F61AC550}"/>
                    </a:ext>
                  </a:extLst>
                </p:cNvPr>
                <p:cNvSpPr txBox="1"/>
                <p:nvPr/>
              </p:nvSpPr>
              <p:spPr>
                <a:xfrm>
                  <a:off x="7560172" y="1013147"/>
                  <a:ext cx="1791939" cy="646331"/>
                </a:xfrm>
                <a:prstGeom prst="rect">
                  <a:avLst/>
                </a:prstGeom>
                <a:solidFill>
                  <a:srgbClr val="FFFF00">
                    <a:alpha val="40000"/>
                  </a:srgbClr>
                </a:solidFill>
              </p:spPr>
              <p:txBody>
                <a:bodyPr wrap="square" rtlCol="0">
                  <a:spAutoFit/>
                </a:bodyPr>
                <a:lstStyle/>
                <a:p>
                  <a:pPr algn="ctr"/>
                  <a:r>
                    <a:rPr lang="en-US" dirty="0"/>
                    <a:t>2022 Confirmed Detection</a:t>
                  </a:r>
                </a:p>
              </p:txBody>
            </p:sp>
            <p:cxnSp>
              <p:nvCxnSpPr>
                <p:cNvPr id="89" name="Straight Arrow Connector 88">
                  <a:extLst>
                    <a:ext uri="{FF2B5EF4-FFF2-40B4-BE49-F238E27FC236}">
                      <a16:creationId xmlns:a16="http://schemas.microsoft.com/office/drawing/2014/main" id="{5FB04C98-0981-4212-8B97-B8753CEC54F9}"/>
                    </a:ext>
                  </a:extLst>
                </p:cNvPr>
                <p:cNvCxnSpPr>
                  <a:cxnSpLocks/>
                  <a:stCxn id="88" idx="1"/>
                  <a:endCxn id="87" idx="7"/>
                </p:cNvCxnSpPr>
                <p:nvPr/>
              </p:nvCxnSpPr>
              <p:spPr>
                <a:xfrm flipH="1">
                  <a:off x="7240892" y="1336313"/>
                  <a:ext cx="319280" cy="35664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grpSp>
        <p:sp>
          <p:nvSpPr>
            <p:cNvPr id="94" name="Content Placeholder 2">
              <a:extLst>
                <a:ext uri="{FF2B5EF4-FFF2-40B4-BE49-F238E27FC236}">
                  <a16:creationId xmlns:a16="http://schemas.microsoft.com/office/drawing/2014/main" id="{1B57ED0A-72D2-43FD-8D68-243A8071AB7F}"/>
                </a:ext>
              </a:extLst>
            </p:cNvPr>
            <p:cNvSpPr txBox="1">
              <a:spLocks/>
            </p:cNvSpPr>
            <p:nvPr/>
          </p:nvSpPr>
          <p:spPr>
            <a:xfrm>
              <a:off x="83926" y="4133252"/>
              <a:ext cx="2880147" cy="124506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New detections of TCE in Summit Village in 2022</a:t>
              </a:r>
            </a:p>
          </p:txBody>
        </p:sp>
      </p:grpSp>
    </p:spTree>
    <p:extLst>
      <p:ext uri="{BB962C8B-B14F-4D97-AF65-F5344CB8AC3E}">
        <p14:creationId xmlns:p14="http://schemas.microsoft.com/office/powerpoint/2010/main" val="23474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3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3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30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30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3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p:txBody>
          <a:bodyPr/>
          <a:lstStyle/>
          <a:p>
            <a:r>
              <a:rPr lang="en-US" dirty="0"/>
              <a:t>Summit Village - Phased Approach</a:t>
            </a:r>
          </a:p>
        </p:txBody>
      </p:sp>
      <p:grpSp>
        <p:nvGrpSpPr>
          <p:cNvPr id="7" name="Group 6">
            <a:extLst>
              <a:ext uri="{FF2B5EF4-FFF2-40B4-BE49-F238E27FC236}">
                <a16:creationId xmlns:a16="http://schemas.microsoft.com/office/drawing/2014/main" id="{3A527F38-2810-457F-867D-FCBA78601E98}"/>
              </a:ext>
            </a:extLst>
          </p:cNvPr>
          <p:cNvGrpSpPr>
            <a:grpSpLocks noChangeAspect="1"/>
          </p:cNvGrpSpPr>
          <p:nvPr/>
        </p:nvGrpSpPr>
        <p:grpSpPr>
          <a:xfrm>
            <a:off x="1827816" y="1140284"/>
            <a:ext cx="10364184" cy="5486400"/>
            <a:chOff x="868226" y="0"/>
            <a:chExt cx="12510076" cy="6622354"/>
          </a:xfrm>
        </p:grpSpPr>
        <p:pic>
          <p:nvPicPr>
            <p:cNvPr id="6" name="Picture 5" descr="Map&#10;&#10;Description automatically generated">
              <a:extLst>
                <a:ext uri="{FF2B5EF4-FFF2-40B4-BE49-F238E27FC236}">
                  <a16:creationId xmlns:a16="http://schemas.microsoft.com/office/drawing/2014/main" id="{CF36D1D0-1472-4D16-9F11-45F0CB0F8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26" y="0"/>
              <a:ext cx="10455546" cy="662235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D9DDF7CF-3616-47BD-97B9-30AC23764C41}"/>
                </a:ext>
              </a:extLst>
            </p:cNvPr>
            <p:cNvPicPr>
              <a:picLocks noChangeAspect="1"/>
            </p:cNvPicPr>
            <p:nvPr/>
          </p:nvPicPr>
          <p:blipFill rotWithShape="1">
            <a:blip r:embed="rId4">
              <a:extLst>
                <a:ext uri="{28A0092B-C50C-407E-A947-70E740481C1C}">
                  <a14:useLocalDpi xmlns:a14="http://schemas.microsoft.com/office/drawing/2010/main" val="0"/>
                </a:ext>
              </a:extLst>
            </a:blip>
            <a:srcRect l="11735" t="17698" r="8459"/>
            <a:stretch/>
          </p:blipFill>
          <p:spPr>
            <a:xfrm>
              <a:off x="10787502" y="0"/>
              <a:ext cx="2590800" cy="708735"/>
            </a:xfrm>
            <a:prstGeom prst="rect">
              <a:avLst/>
            </a:prstGeom>
          </p:spPr>
        </p:pic>
      </p:grpSp>
      <p:pic>
        <p:nvPicPr>
          <p:cNvPr id="9" name="Picture 8" descr="Table&#10;&#10;Description automatically generated">
            <a:extLst>
              <a:ext uri="{FF2B5EF4-FFF2-40B4-BE49-F238E27FC236}">
                <a16:creationId xmlns:a16="http://schemas.microsoft.com/office/drawing/2014/main" id="{35A004F6-1454-4BB1-9363-61E60B21C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5841" y="4211643"/>
            <a:ext cx="3055005" cy="1580175"/>
          </a:xfrm>
          <a:prstGeom prst="rect">
            <a:avLst/>
          </a:prstGeom>
        </p:spPr>
      </p:pic>
      <p:sp>
        <p:nvSpPr>
          <p:cNvPr id="10" name="TextBox 9">
            <a:extLst>
              <a:ext uri="{FF2B5EF4-FFF2-40B4-BE49-F238E27FC236}">
                <a16:creationId xmlns:a16="http://schemas.microsoft.com/office/drawing/2014/main" id="{AB9AD9F4-6428-4B81-8827-77A572853DAE}"/>
              </a:ext>
            </a:extLst>
          </p:cNvPr>
          <p:cNvSpPr txBox="1"/>
          <p:nvPr/>
        </p:nvSpPr>
        <p:spPr>
          <a:xfrm rot="17080334">
            <a:off x="8157962" y="3991830"/>
            <a:ext cx="919055" cy="246221"/>
          </a:xfrm>
          <a:prstGeom prst="rect">
            <a:avLst/>
          </a:prstGeom>
          <a:noFill/>
        </p:spPr>
        <p:txBody>
          <a:bodyPr wrap="square" rtlCol="0">
            <a:spAutoFit/>
          </a:bodyPr>
          <a:lstStyle/>
          <a:p>
            <a:r>
              <a:rPr lang="en-US" sz="1000" dirty="0"/>
              <a:t>Forrest Tr.</a:t>
            </a:r>
          </a:p>
        </p:txBody>
      </p:sp>
      <p:sp>
        <p:nvSpPr>
          <p:cNvPr id="11" name="TextBox 10">
            <a:extLst>
              <a:ext uri="{FF2B5EF4-FFF2-40B4-BE49-F238E27FC236}">
                <a16:creationId xmlns:a16="http://schemas.microsoft.com/office/drawing/2014/main" id="{A026E161-8947-4AA5-9507-791EC8492754}"/>
              </a:ext>
            </a:extLst>
          </p:cNvPr>
          <p:cNvSpPr txBox="1"/>
          <p:nvPr/>
        </p:nvSpPr>
        <p:spPr>
          <a:xfrm rot="1358973">
            <a:off x="9308371" y="3139266"/>
            <a:ext cx="919055" cy="246221"/>
          </a:xfrm>
          <a:prstGeom prst="rect">
            <a:avLst/>
          </a:prstGeom>
          <a:noFill/>
        </p:spPr>
        <p:txBody>
          <a:bodyPr wrap="square" rtlCol="0">
            <a:spAutoFit/>
          </a:bodyPr>
          <a:lstStyle/>
          <a:p>
            <a:r>
              <a:rPr lang="en-US" sz="1000" dirty="0"/>
              <a:t>Deskin Dr.</a:t>
            </a:r>
          </a:p>
        </p:txBody>
      </p:sp>
      <p:sp>
        <p:nvSpPr>
          <p:cNvPr id="12" name="TextBox 11">
            <a:extLst>
              <a:ext uri="{FF2B5EF4-FFF2-40B4-BE49-F238E27FC236}">
                <a16:creationId xmlns:a16="http://schemas.microsoft.com/office/drawing/2014/main" id="{E2D0175B-8790-43C5-A952-31D27E0D495E}"/>
              </a:ext>
            </a:extLst>
          </p:cNvPr>
          <p:cNvSpPr txBox="1"/>
          <p:nvPr/>
        </p:nvSpPr>
        <p:spPr>
          <a:xfrm rot="1358973">
            <a:off x="6652082" y="3854531"/>
            <a:ext cx="919055" cy="246221"/>
          </a:xfrm>
          <a:prstGeom prst="rect">
            <a:avLst/>
          </a:prstGeom>
          <a:noFill/>
        </p:spPr>
        <p:txBody>
          <a:bodyPr wrap="square" rtlCol="0">
            <a:spAutoFit/>
          </a:bodyPr>
          <a:lstStyle/>
          <a:p>
            <a:r>
              <a:rPr lang="en-US" sz="1000" dirty="0"/>
              <a:t>Deskin Dr.</a:t>
            </a:r>
          </a:p>
        </p:txBody>
      </p:sp>
      <p:sp>
        <p:nvSpPr>
          <p:cNvPr id="13" name="TextBox 12">
            <a:extLst>
              <a:ext uri="{FF2B5EF4-FFF2-40B4-BE49-F238E27FC236}">
                <a16:creationId xmlns:a16="http://schemas.microsoft.com/office/drawing/2014/main" id="{D44B1BC4-DD8A-42C1-AEB2-2628C605B18F}"/>
              </a:ext>
            </a:extLst>
          </p:cNvPr>
          <p:cNvSpPr txBox="1"/>
          <p:nvPr/>
        </p:nvSpPr>
        <p:spPr>
          <a:xfrm rot="17080334">
            <a:off x="7698063" y="3095675"/>
            <a:ext cx="1022973" cy="246221"/>
          </a:xfrm>
          <a:prstGeom prst="rect">
            <a:avLst/>
          </a:prstGeom>
          <a:noFill/>
        </p:spPr>
        <p:txBody>
          <a:bodyPr wrap="square" rtlCol="0">
            <a:spAutoFit/>
          </a:bodyPr>
          <a:lstStyle/>
          <a:p>
            <a:r>
              <a:rPr lang="en-US" sz="1000" dirty="0"/>
              <a:t>Windy Ridge Dr.</a:t>
            </a:r>
          </a:p>
        </p:txBody>
      </p:sp>
      <p:sp>
        <p:nvSpPr>
          <p:cNvPr id="14" name="TextBox 13">
            <a:extLst>
              <a:ext uri="{FF2B5EF4-FFF2-40B4-BE49-F238E27FC236}">
                <a16:creationId xmlns:a16="http://schemas.microsoft.com/office/drawing/2014/main" id="{CFD093C5-338F-42BC-B047-CA55424FD9C6}"/>
              </a:ext>
            </a:extLst>
          </p:cNvPr>
          <p:cNvSpPr txBox="1"/>
          <p:nvPr/>
        </p:nvSpPr>
        <p:spPr>
          <a:xfrm rot="17298703">
            <a:off x="7123579" y="2372963"/>
            <a:ext cx="919055" cy="246221"/>
          </a:xfrm>
          <a:prstGeom prst="rect">
            <a:avLst/>
          </a:prstGeom>
          <a:noFill/>
        </p:spPr>
        <p:txBody>
          <a:bodyPr wrap="square" rtlCol="0">
            <a:spAutoFit/>
          </a:bodyPr>
          <a:lstStyle/>
          <a:p>
            <a:r>
              <a:rPr lang="en-US" sz="1000" dirty="0"/>
              <a:t>Trout Run</a:t>
            </a:r>
          </a:p>
        </p:txBody>
      </p:sp>
      <p:sp>
        <p:nvSpPr>
          <p:cNvPr id="15" name="TextBox 14">
            <a:extLst>
              <a:ext uri="{FF2B5EF4-FFF2-40B4-BE49-F238E27FC236}">
                <a16:creationId xmlns:a16="http://schemas.microsoft.com/office/drawing/2014/main" id="{CD65E5DE-3A99-4BF9-BB4F-B560A888DA48}"/>
              </a:ext>
            </a:extLst>
          </p:cNvPr>
          <p:cNvSpPr txBox="1"/>
          <p:nvPr/>
        </p:nvSpPr>
        <p:spPr>
          <a:xfrm rot="19456816">
            <a:off x="7954743" y="1442639"/>
            <a:ext cx="1032361" cy="230832"/>
          </a:xfrm>
          <a:prstGeom prst="rect">
            <a:avLst/>
          </a:prstGeom>
          <a:noFill/>
        </p:spPr>
        <p:txBody>
          <a:bodyPr wrap="square" rtlCol="0">
            <a:spAutoFit/>
          </a:bodyPr>
          <a:lstStyle/>
          <a:p>
            <a:r>
              <a:rPr lang="en-US" sz="900" dirty="0"/>
              <a:t>North Slope Dr.</a:t>
            </a:r>
          </a:p>
        </p:txBody>
      </p:sp>
      <p:sp>
        <p:nvSpPr>
          <p:cNvPr id="16" name="TextBox 15">
            <a:extLst>
              <a:ext uri="{FF2B5EF4-FFF2-40B4-BE49-F238E27FC236}">
                <a16:creationId xmlns:a16="http://schemas.microsoft.com/office/drawing/2014/main" id="{FFBE0200-841D-4D4E-A205-C63D13399D5B}"/>
              </a:ext>
            </a:extLst>
          </p:cNvPr>
          <p:cNvSpPr txBox="1"/>
          <p:nvPr/>
        </p:nvSpPr>
        <p:spPr>
          <a:xfrm rot="19317883">
            <a:off x="5951343" y="2400331"/>
            <a:ext cx="1114631" cy="246221"/>
          </a:xfrm>
          <a:prstGeom prst="rect">
            <a:avLst/>
          </a:prstGeom>
          <a:noFill/>
        </p:spPr>
        <p:txBody>
          <a:bodyPr wrap="square" rtlCol="0">
            <a:spAutoFit/>
          </a:bodyPr>
          <a:lstStyle/>
          <a:p>
            <a:r>
              <a:rPr lang="en-US" sz="1000" dirty="0"/>
              <a:t>Eagles Nest Ct.</a:t>
            </a:r>
          </a:p>
        </p:txBody>
      </p:sp>
      <p:sp>
        <p:nvSpPr>
          <p:cNvPr id="17" name="TextBox 16">
            <a:extLst>
              <a:ext uri="{FF2B5EF4-FFF2-40B4-BE49-F238E27FC236}">
                <a16:creationId xmlns:a16="http://schemas.microsoft.com/office/drawing/2014/main" id="{83D47F7A-46D9-47FE-BCED-A4621BC573C2}"/>
              </a:ext>
            </a:extLst>
          </p:cNvPr>
          <p:cNvSpPr txBox="1"/>
          <p:nvPr/>
        </p:nvSpPr>
        <p:spPr>
          <a:xfrm rot="19317883">
            <a:off x="5687303" y="3563953"/>
            <a:ext cx="1186664" cy="246221"/>
          </a:xfrm>
          <a:prstGeom prst="rect">
            <a:avLst/>
          </a:prstGeom>
          <a:noFill/>
        </p:spPr>
        <p:txBody>
          <a:bodyPr wrap="square" rtlCol="0">
            <a:spAutoFit/>
          </a:bodyPr>
          <a:lstStyle/>
          <a:p>
            <a:r>
              <a:rPr lang="en-US" sz="1000" dirty="0" err="1"/>
              <a:t>Derr</a:t>
            </a:r>
            <a:r>
              <a:rPr lang="en-US" sz="1000" dirty="0"/>
              <a:t> Meadow Lane</a:t>
            </a:r>
          </a:p>
        </p:txBody>
      </p:sp>
      <p:sp>
        <p:nvSpPr>
          <p:cNvPr id="18" name="Content Placeholder 2">
            <a:extLst>
              <a:ext uri="{FF2B5EF4-FFF2-40B4-BE49-F238E27FC236}">
                <a16:creationId xmlns:a16="http://schemas.microsoft.com/office/drawing/2014/main" id="{E514EA62-1FF6-404B-A2CB-416F1E055DAA}"/>
              </a:ext>
            </a:extLst>
          </p:cNvPr>
          <p:cNvSpPr>
            <a:spLocks noGrp="1"/>
          </p:cNvSpPr>
          <p:nvPr>
            <p:ph idx="1"/>
          </p:nvPr>
        </p:nvSpPr>
        <p:spPr>
          <a:xfrm>
            <a:off x="70270" y="1155138"/>
            <a:ext cx="5481618" cy="4178861"/>
          </a:xfrm>
          <a:solidFill>
            <a:schemeClr val="bg1"/>
          </a:solidFill>
        </p:spPr>
        <p:txBody>
          <a:bodyPr>
            <a:noAutofit/>
          </a:bodyPr>
          <a:lstStyle/>
          <a:p>
            <a:pPr marL="0" indent="0">
              <a:buNone/>
            </a:pPr>
            <a:r>
              <a:rPr lang="en-US" sz="1800" b="1" dirty="0"/>
              <a:t>Funding is secured for Phase I-II</a:t>
            </a:r>
          </a:p>
          <a:p>
            <a:r>
              <a:rPr lang="en-US" sz="1800" dirty="0"/>
              <a:t>Phase I – Priority expansion of existing MAWSA infrastructure along Deskin Drive to Beacon Hills and Forrest Trail </a:t>
            </a:r>
          </a:p>
          <a:p>
            <a:r>
              <a:rPr lang="en-US" sz="1800" dirty="0"/>
              <a:t>Phase II – Priority expansion along Deskin Drive to Windy Ridge, Trout Run and North Slope Drive </a:t>
            </a:r>
          </a:p>
          <a:p>
            <a:r>
              <a:rPr lang="en-US" sz="1800" dirty="0"/>
              <a:t>Phase III and IV based on projected plume migration</a:t>
            </a:r>
          </a:p>
          <a:p>
            <a:r>
              <a:rPr lang="en-US" sz="1800" dirty="0"/>
              <a:t>Additional waterline expansions to include Mary Dale Lane (</a:t>
            </a:r>
            <a:r>
              <a:rPr lang="en-US" sz="1800" i="1" dirty="0"/>
              <a:t>near Schuss Mountain Drive/Cedar River area, not depicted</a:t>
            </a:r>
            <a:r>
              <a:rPr lang="en-US" sz="1800" dirty="0"/>
              <a:t>)</a:t>
            </a:r>
          </a:p>
          <a:p>
            <a:r>
              <a:rPr lang="en-US" sz="1800" dirty="0"/>
              <a:t>Service to be provided to existing homes </a:t>
            </a:r>
          </a:p>
          <a:p>
            <a:r>
              <a:rPr lang="en-US" sz="1800" dirty="0"/>
              <a:t>EGLE will abandon residential wells or, at select locations, convert for use as a monitoring well    (with owner permission).</a:t>
            </a:r>
          </a:p>
        </p:txBody>
      </p:sp>
      <p:sp>
        <p:nvSpPr>
          <p:cNvPr id="19" name="TextBox 18">
            <a:extLst>
              <a:ext uri="{FF2B5EF4-FFF2-40B4-BE49-F238E27FC236}">
                <a16:creationId xmlns:a16="http://schemas.microsoft.com/office/drawing/2014/main" id="{2C1C9D3C-E1AB-4F80-A84D-D6D9DE514FE6}"/>
              </a:ext>
            </a:extLst>
          </p:cNvPr>
          <p:cNvSpPr txBox="1"/>
          <p:nvPr/>
        </p:nvSpPr>
        <p:spPr>
          <a:xfrm rot="1358973">
            <a:off x="9285531" y="2587098"/>
            <a:ext cx="650460" cy="400110"/>
          </a:xfrm>
          <a:prstGeom prst="rect">
            <a:avLst/>
          </a:prstGeom>
          <a:noFill/>
        </p:spPr>
        <p:txBody>
          <a:bodyPr wrap="square" rtlCol="0">
            <a:spAutoFit/>
          </a:bodyPr>
          <a:lstStyle/>
          <a:p>
            <a:r>
              <a:rPr lang="en-US" sz="1000" dirty="0"/>
              <a:t>Beacon Hills.</a:t>
            </a:r>
          </a:p>
        </p:txBody>
      </p:sp>
      <p:sp>
        <p:nvSpPr>
          <p:cNvPr id="3" name="Freeform: Shape 2">
            <a:extLst>
              <a:ext uri="{FF2B5EF4-FFF2-40B4-BE49-F238E27FC236}">
                <a16:creationId xmlns:a16="http://schemas.microsoft.com/office/drawing/2014/main" id="{924395DA-CA12-4D23-9793-9B520F1969EF}"/>
              </a:ext>
            </a:extLst>
          </p:cNvPr>
          <p:cNvSpPr/>
          <p:nvPr/>
        </p:nvSpPr>
        <p:spPr>
          <a:xfrm>
            <a:off x="8696528" y="2898843"/>
            <a:ext cx="1546698" cy="1264595"/>
          </a:xfrm>
          <a:custGeom>
            <a:avLst/>
            <a:gdLst>
              <a:gd name="connsiteX0" fmla="*/ 0 w 1546698"/>
              <a:gd name="connsiteY0" fmla="*/ 0 h 1264595"/>
              <a:gd name="connsiteX1" fmla="*/ 0 w 1546698"/>
              <a:gd name="connsiteY1" fmla="*/ 340468 h 1264595"/>
              <a:gd name="connsiteX2" fmla="*/ 214008 w 1546698"/>
              <a:gd name="connsiteY2" fmla="*/ 680936 h 1264595"/>
              <a:gd name="connsiteX3" fmla="*/ 87549 w 1546698"/>
              <a:gd name="connsiteY3" fmla="*/ 875489 h 1264595"/>
              <a:gd name="connsiteX4" fmla="*/ 184825 w 1546698"/>
              <a:gd name="connsiteY4" fmla="*/ 1264595 h 1264595"/>
              <a:gd name="connsiteX5" fmla="*/ 885217 w 1546698"/>
              <a:gd name="connsiteY5" fmla="*/ 1157591 h 1264595"/>
              <a:gd name="connsiteX6" fmla="*/ 943583 w 1546698"/>
              <a:gd name="connsiteY6" fmla="*/ 992221 h 1264595"/>
              <a:gd name="connsiteX7" fmla="*/ 1546698 w 1546698"/>
              <a:gd name="connsiteY7" fmla="*/ 1001948 h 1264595"/>
              <a:gd name="connsiteX8" fmla="*/ 1371600 w 1546698"/>
              <a:gd name="connsiteY8" fmla="*/ 797668 h 1264595"/>
              <a:gd name="connsiteX9" fmla="*/ 1235412 w 1546698"/>
              <a:gd name="connsiteY9" fmla="*/ 612842 h 1264595"/>
              <a:gd name="connsiteX10" fmla="*/ 1225685 w 1546698"/>
              <a:gd name="connsiteY10" fmla="*/ 223736 h 1264595"/>
              <a:gd name="connsiteX11" fmla="*/ 1079770 w 1546698"/>
              <a:gd name="connsiteY11" fmla="*/ 282102 h 1264595"/>
              <a:gd name="connsiteX12" fmla="*/ 836578 w 1546698"/>
              <a:gd name="connsiteY12" fmla="*/ 554476 h 1264595"/>
              <a:gd name="connsiteX13" fmla="*/ 369651 w 1546698"/>
              <a:gd name="connsiteY13" fmla="*/ 252919 h 1264595"/>
              <a:gd name="connsiteX14" fmla="*/ 350195 w 1546698"/>
              <a:gd name="connsiteY14" fmla="*/ 87548 h 1264595"/>
              <a:gd name="connsiteX15" fmla="*/ 0 w 1546698"/>
              <a:gd name="connsiteY15" fmla="*/ 0 h 126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6698" h="1264595">
                <a:moveTo>
                  <a:pt x="0" y="0"/>
                </a:moveTo>
                <a:lnTo>
                  <a:pt x="0" y="340468"/>
                </a:lnTo>
                <a:lnTo>
                  <a:pt x="214008" y="680936"/>
                </a:lnTo>
                <a:lnTo>
                  <a:pt x="87549" y="875489"/>
                </a:lnTo>
                <a:lnTo>
                  <a:pt x="184825" y="1264595"/>
                </a:lnTo>
                <a:lnTo>
                  <a:pt x="885217" y="1157591"/>
                </a:lnTo>
                <a:lnTo>
                  <a:pt x="943583" y="992221"/>
                </a:lnTo>
                <a:lnTo>
                  <a:pt x="1546698" y="1001948"/>
                </a:lnTo>
                <a:lnTo>
                  <a:pt x="1371600" y="797668"/>
                </a:lnTo>
                <a:lnTo>
                  <a:pt x="1235412" y="612842"/>
                </a:lnTo>
                <a:lnTo>
                  <a:pt x="1225685" y="223736"/>
                </a:lnTo>
                <a:lnTo>
                  <a:pt x="1079770" y="282102"/>
                </a:lnTo>
                <a:lnTo>
                  <a:pt x="836578" y="554476"/>
                </a:lnTo>
                <a:lnTo>
                  <a:pt x="369651" y="252919"/>
                </a:lnTo>
                <a:lnTo>
                  <a:pt x="350195" y="87548"/>
                </a:lnTo>
                <a:lnTo>
                  <a:pt x="0" y="0"/>
                </a:lnTo>
                <a:close/>
              </a:path>
            </a:pathLst>
          </a:cu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DB050-C81D-4538-9297-10E8C5370744}"/>
              </a:ext>
            </a:extLst>
          </p:cNvPr>
          <p:cNvSpPr txBox="1"/>
          <p:nvPr/>
        </p:nvSpPr>
        <p:spPr>
          <a:xfrm>
            <a:off x="8753319" y="3305088"/>
            <a:ext cx="1040106" cy="830997"/>
          </a:xfrm>
          <a:prstGeom prst="rect">
            <a:avLst/>
          </a:prstGeom>
          <a:noFill/>
        </p:spPr>
        <p:txBody>
          <a:bodyPr wrap="square" rtlCol="0">
            <a:spAutoFit/>
          </a:bodyPr>
          <a:lstStyle/>
          <a:p>
            <a:pPr algn="ctr"/>
            <a:r>
              <a:rPr lang="en-US" sz="1600" dirty="0"/>
              <a:t>MAWSA Service Here</a:t>
            </a:r>
          </a:p>
        </p:txBody>
      </p:sp>
      <p:sp>
        <p:nvSpPr>
          <p:cNvPr id="21" name="Rectangle 20">
            <a:extLst>
              <a:ext uri="{FF2B5EF4-FFF2-40B4-BE49-F238E27FC236}">
                <a16:creationId xmlns:a16="http://schemas.microsoft.com/office/drawing/2014/main" id="{A7D90CA8-8321-4CB6-8A83-0628B95B965B}"/>
              </a:ext>
            </a:extLst>
          </p:cNvPr>
          <p:cNvSpPr/>
          <p:nvPr/>
        </p:nvSpPr>
        <p:spPr>
          <a:xfrm>
            <a:off x="8229600" y="3687064"/>
            <a:ext cx="256166" cy="581155"/>
          </a:xfrm>
          <a:prstGeom prst="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A15B1E2-6A91-4E0A-A5D7-6C6F8491A40B}"/>
              </a:ext>
            </a:extLst>
          </p:cNvPr>
          <p:cNvSpPr txBox="1"/>
          <p:nvPr/>
        </p:nvSpPr>
        <p:spPr>
          <a:xfrm>
            <a:off x="10683547" y="3322966"/>
            <a:ext cx="1209992" cy="646331"/>
          </a:xfrm>
          <a:prstGeom prst="rect">
            <a:avLst/>
          </a:prstGeom>
          <a:solidFill>
            <a:srgbClr val="FFFF00">
              <a:alpha val="40000"/>
            </a:srgbClr>
          </a:solidFill>
        </p:spPr>
        <p:txBody>
          <a:bodyPr wrap="square" rtlCol="0">
            <a:spAutoFit/>
          </a:bodyPr>
          <a:lstStyle/>
          <a:p>
            <a:pPr algn="ctr"/>
            <a:r>
              <a:rPr lang="en-US" dirty="0"/>
              <a:t>2022 First Detections</a:t>
            </a:r>
          </a:p>
        </p:txBody>
      </p:sp>
      <p:cxnSp>
        <p:nvCxnSpPr>
          <p:cNvPr id="23" name="Straight Arrow Connector 22">
            <a:extLst>
              <a:ext uri="{FF2B5EF4-FFF2-40B4-BE49-F238E27FC236}">
                <a16:creationId xmlns:a16="http://schemas.microsoft.com/office/drawing/2014/main" id="{C0C5FEE4-BE7B-4C0C-8C29-2A87C98162A8}"/>
              </a:ext>
            </a:extLst>
          </p:cNvPr>
          <p:cNvCxnSpPr>
            <a:cxnSpLocks/>
            <a:endCxn id="21" idx="3"/>
          </p:cNvCxnSpPr>
          <p:nvPr/>
        </p:nvCxnSpPr>
        <p:spPr>
          <a:xfrm flipH="1">
            <a:off x="8485766" y="3653048"/>
            <a:ext cx="2214886" cy="32459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49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76200"/>
            <a:ext cx="11353800" cy="868362"/>
          </a:xfrm>
        </p:spPr>
        <p:txBody>
          <a:bodyPr>
            <a:normAutofit/>
          </a:bodyPr>
          <a:lstStyle/>
          <a:p>
            <a:r>
              <a:rPr lang="en-US" dirty="0"/>
              <a:t>Stay Informed</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228600" y="1309859"/>
            <a:ext cx="5257801" cy="4481341"/>
          </a:xfrm>
        </p:spPr>
        <p:txBody>
          <a:bodyPr>
            <a:normAutofit/>
          </a:bodyPr>
          <a:lstStyle/>
          <a:p>
            <a:pPr>
              <a:lnSpc>
                <a:spcPct val="110000"/>
              </a:lnSpc>
              <a:spcBef>
                <a:spcPts val="200"/>
              </a:spcBef>
            </a:pPr>
            <a:r>
              <a:rPr lang="en-US" dirty="0"/>
              <a:t>Future public meetings</a:t>
            </a:r>
          </a:p>
          <a:p>
            <a:pPr>
              <a:lnSpc>
                <a:spcPct val="110000"/>
              </a:lnSpc>
              <a:spcBef>
                <a:spcPts val="200"/>
              </a:spcBef>
            </a:pPr>
            <a:r>
              <a:rPr lang="en-US" dirty="0"/>
              <a:t>EGLE Fact Sheets &amp; Reports</a:t>
            </a:r>
          </a:p>
          <a:p>
            <a:pPr lvl="1">
              <a:lnSpc>
                <a:spcPct val="110000"/>
              </a:lnSpc>
              <a:spcBef>
                <a:spcPts val="200"/>
              </a:spcBef>
            </a:pPr>
            <a:r>
              <a:rPr lang="en-US" dirty="0"/>
              <a:t>Available through the HDNM, Antrim County, Mancelona Township &amp; Bellaire Public Libraries and EGLE</a:t>
            </a:r>
          </a:p>
          <a:p>
            <a:pPr>
              <a:lnSpc>
                <a:spcPct val="110000"/>
              </a:lnSpc>
              <a:spcBef>
                <a:spcPts val="200"/>
              </a:spcBef>
            </a:pPr>
            <a:r>
              <a:rPr lang="en-US" dirty="0"/>
              <a:t>Online Mapping Application</a:t>
            </a:r>
          </a:p>
        </p:txBody>
      </p:sp>
      <p:sp>
        <p:nvSpPr>
          <p:cNvPr id="5" name="Rectangle 4">
            <a:extLst>
              <a:ext uri="{FF2B5EF4-FFF2-40B4-BE49-F238E27FC236}">
                <a16:creationId xmlns:a16="http://schemas.microsoft.com/office/drawing/2014/main" id="{F4E9B877-708A-467F-BEA7-EC5330457C93}"/>
              </a:ext>
            </a:extLst>
          </p:cNvPr>
          <p:cNvSpPr/>
          <p:nvPr/>
        </p:nvSpPr>
        <p:spPr>
          <a:xfrm>
            <a:off x="6705600" y="4953000"/>
            <a:ext cx="548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E1F7270-EB1A-4518-9D36-BF2CAE3010B0}"/>
              </a:ext>
            </a:extLst>
          </p:cNvPr>
          <p:cNvPicPr>
            <a:picLocks noChangeAspect="1"/>
          </p:cNvPicPr>
          <p:nvPr/>
        </p:nvPicPr>
        <p:blipFill rotWithShape="1">
          <a:blip r:embed="rId3"/>
          <a:srcRect l="22138" r="9762" b="2"/>
          <a:stretch/>
        </p:blipFill>
        <p:spPr>
          <a:xfrm>
            <a:off x="5520008" y="1101002"/>
            <a:ext cx="6448471" cy="4616138"/>
          </a:xfrm>
          <a:prstGeom prst="rect">
            <a:avLst/>
          </a:prstGeom>
        </p:spPr>
      </p:pic>
      <p:sp>
        <p:nvSpPr>
          <p:cNvPr id="17" name="Content Placeholder 2">
            <a:extLst>
              <a:ext uri="{FF2B5EF4-FFF2-40B4-BE49-F238E27FC236}">
                <a16:creationId xmlns:a16="http://schemas.microsoft.com/office/drawing/2014/main" id="{E17D99B1-C386-447F-A876-F500EF04EE78}"/>
              </a:ext>
            </a:extLst>
          </p:cNvPr>
          <p:cNvSpPr txBox="1">
            <a:spLocks/>
          </p:cNvSpPr>
          <p:nvPr/>
        </p:nvSpPr>
        <p:spPr>
          <a:xfrm>
            <a:off x="2421508" y="5624341"/>
            <a:ext cx="7348983" cy="700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200"/>
              </a:spcBef>
              <a:buNone/>
            </a:pPr>
            <a:r>
              <a:rPr lang="en-US" dirty="0">
                <a:hlinkClick r:id="rId4"/>
              </a:rPr>
              <a:t>https://ifrastructure.amecfw.com/wickes/</a:t>
            </a:r>
            <a:r>
              <a:rPr lang="en-US" dirty="0"/>
              <a:t> </a:t>
            </a:r>
          </a:p>
        </p:txBody>
      </p:sp>
    </p:spTree>
    <p:extLst>
      <p:ext uri="{BB962C8B-B14F-4D97-AF65-F5344CB8AC3E}">
        <p14:creationId xmlns:p14="http://schemas.microsoft.com/office/powerpoint/2010/main" val="267222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D88E6-4B6A-417B-A99A-59AB8A19060B}"/>
              </a:ext>
            </a:extLst>
          </p:cNvPr>
          <p:cNvSpPr>
            <a:spLocks noGrp="1"/>
          </p:cNvSpPr>
          <p:nvPr>
            <p:ph idx="1"/>
          </p:nvPr>
        </p:nvSpPr>
        <p:spPr>
          <a:xfrm>
            <a:off x="1972953" y="395962"/>
            <a:ext cx="5266047" cy="2042438"/>
          </a:xfrm>
        </p:spPr>
        <p:txBody>
          <a:bodyPr>
            <a:normAutofit/>
          </a:bodyPr>
          <a:lstStyle/>
          <a:p>
            <a:pPr marL="0" indent="0">
              <a:spcBef>
                <a:spcPts val="0"/>
              </a:spcBef>
              <a:buNone/>
            </a:pPr>
            <a:r>
              <a:rPr lang="en-US" sz="1800" dirty="0"/>
              <a:t>Michigan Department of </a:t>
            </a:r>
          </a:p>
          <a:p>
            <a:pPr marL="0" indent="0">
              <a:spcBef>
                <a:spcPts val="0"/>
              </a:spcBef>
              <a:buNone/>
            </a:pPr>
            <a:r>
              <a:rPr lang="en-US" sz="2400" b="1" dirty="0"/>
              <a:t>Environment, Great Lakes, and Energy</a:t>
            </a:r>
          </a:p>
          <a:p>
            <a:pPr marL="0" indent="0">
              <a:spcBef>
                <a:spcPts val="0"/>
              </a:spcBef>
              <a:buNone/>
            </a:pPr>
            <a:endParaRPr lang="en-US" sz="2400" dirty="0"/>
          </a:p>
          <a:p>
            <a:pPr marL="0" indent="0">
              <a:spcBef>
                <a:spcPts val="0"/>
              </a:spcBef>
              <a:buNone/>
            </a:pPr>
            <a:r>
              <a:rPr lang="en-US" sz="2400" dirty="0"/>
              <a:t>800-662-9278</a:t>
            </a:r>
          </a:p>
          <a:p>
            <a:pPr marL="0" indent="0">
              <a:spcBef>
                <a:spcPts val="0"/>
              </a:spcBef>
              <a:buNone/>
            </a:pPr>
            <a:r>
              <a:rPr lang="en-US" sz="2400" dirty="0"/>
              <a:t>Michigan.gov/</a:t>
            </a:r>
            <a:r>
              <a:rPr lang="en-US" sz="2400"/>
              <a:t>egle</a:t>
            </a:r>
            <a:endParaRPr lang="en-US" sz="2400" dirty="0"/>
          </a:p>
        </p:txBody>
      </p:sp>
      <p:sp>
        <p:nvSpPr>
          <p:cNvPr id="30" name="Content Placeholder 2">
            <a:extLst>
              <a:ext uri="{FF2B5EF4-FFF2-40B4-BE49-F238E27FC236}">
                <a16:creationId xmlns:a16="http://schemas.microsoft.com/office/drawing/2014/main" id="{4097AC82-9A10-4A2F-AEB5-6770E68B6034}"/>
              </a:ext>
            </a:extLst>
          </p:cNvPr>
          <p:cNvSpPr txBox="1">
            <a:spLocks/>
          </p:cNvSpPr>
          <p:nvPr/>
        </p:nvSpPr>
        <p:spPr>
          <a:xfrm>
            <a:off x="1966326" y="3188325"/>
            <a:ext cx="7724782" cy="850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600"/>
              </a:spcAft>
              <a:buNone/>
            </a:pPr>
            <a:r>
              <a:rPr lang="en-US" dirty="0"/>
              <a:t>Follow us at:  </a:t>
            </a:r>
            <a:r>
              <a:rPr lang="en-US" u="sng" dirty="0">
                <a:solidFill>
                  <a:srgbClr val="3EA0B5"/>
                </a:solidFill>
                <a:hlinkClick r:id="rId2">
                  <a:extLst>
                    <a:ext uri="{A12FA001-AC4F-418D-AE19-62706E023703}">
                      <ahyp:hlinkClr xmlns:ahyp="http://schemas.microsoft.com/office/drawing/2018/hyperlinkcolor" val="tx"/>
                    </a:ext>
                  </a:extLst>
                </a:hlinkClick>
              </a:rPr>
              <a:t>Michigan.gov/</a:t>
            </a:r>
            <a:r>
              <a:rPr lang="en-US" u="sng" dirty="0" err="1">
                <a:solidFill>
                  <a:srgbClr val="3EA0B5"/>
                </a:solidFill>
                <a:hlinkClick r:id="rId2">
                  <a:extLst>
                    <a:ext uri="{A12FA001-AC4F-418D-AE19-62706E023703}">
                      <ahyp:hlinkClr xmlns:ahyp="http://schemas.microsoft.com/office/drawing/2018/hyperlinkcolor" val="tx"/>
                    </a:ext>
                  </a:extLst>
                </a:hlinkClick>
              </a:rPr>
              <a:t>egleConnect</a:t>
            </a:r>
            <a:endParaRPr lang="en-US" dirty="0">
              <a:solidFill>
                <a:srgbClr val="3EA0B5"/>
              </a:solidFill>
            </a:endParaRPr>
          </a:p>
        </p:txBody>
      </p:sp>
      <p:grpSp>
        <p:nvGrpSpPr>
          <p:cNvPr id="24" name="Group 23">
            <a:extLst>
              <a:ext uri="{FF2B5EF4-FFF2-40B4-BE49-F238E27FC236}">
                <a16:creationId xmlns:a16="http://schemas.microsoft.com/office/drawing/2014/main" id="{8F9B5B97-4F61-489F-86F5-C4CBB7B0A3C5}"/>
              </a:ext>
            </a:extLst>
          </p:cNvPr>
          <p:cNvGrpSpPr/>
          <p:nvPr/>
        </p:nvGrpSpPr>
        <p:grpSpPr>
          <a:xfrm>
            <a:off x="7418704" y="228600"/>
            <a:ext cx="2800345" cy="2691778"/>
            <a:chOff x="5600700" y="203822"/>
            <a:chExt cx="3430858" cy="3225178"/>
          </a:xfrm>
        </p:grpSpPr>
        <p:pic>
          <p:nvPicPr>
            <p:cNvPr id="18" name="Picture 17">
              <a:extLst>
                <a:ext uri="{FF2B5EF4-FFF2-40B4-BE49-F238E27FC236}">
                  <a16:creationId xmlns:a16="http://schemas.microsoft.com/office/drawing/2014/main" id="{14887CD6-B3D1-42D1-9D0E-C92E1E6B7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 t="-2154" r="-249" b="-1944"/>
            <a:stretch/>
          </p:blipFill>
          <p:spPr>
            <a:xfrm>
              <a:off x="5662363" y="1016083"/>
              <a:ext cx="3369195" cy="1574717"/>
            </a:xfrm>
            <a:prstGeom prst="rect">
              <a:avLst/>
            </a:prstGeom>
          </p:spPr>
        </p:pic>
        <p:sp>
          <p:nvSpPr>
            <p:cNvPr id="22" name="Oval 21">
              <a:extLst>
                <a:ext uri="{FF2B5EF4-FFF2-40B4-BE49-F238E27FC236}">
                  <a16:creationId xmlns:a16="http://schemas.microsoft.com/office/drawing/2014/main" id="{AFC2B376-A92D-433C-B23C-753DC6D6BF7D}"/>
                </a:ext>
              </a:extLst>
            </p:cNvPr>
            <p:cNvSpPr/>
            <p:nvPr/>
          </p:nvSpPr>
          <p:spPr>
            <a:xfrm>
              <a:off x="5600700" y="203822"/>
              <a:ext cx="3429000" cy="3225178"/>
            </a:xfrm>
            <a:prstGeom prst="ellipse">
              <a:avLst/>
            </a:prstGeom>
            <a:noFill/>
            <a:ln w="31750">
              <a:solidFill>
                <a:srgbClr val="C7C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335960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D1644-CD91-4AE1-A1DF-507C56ED9978}"/>
              </a:ext>
            </a:extLst>
          </p:cNvPr>
          <p:cNvSpPr/>
          <p:nvPr/>
        </p:nvSpPr>
        <p:spPr>
          <a:xfrm>
            <a:off x="152400" y="76200"/>
            <a:ext cx="11811000" cy="533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5D88E6-4B6A-417B-A99A-59AB8A19060B}"/>
              </a:ext>
            </a:extLst>
          </p:cNvPr>
          <p:cNvSpPr>
            <a:spLocks noGrp="1"/>
          </p:cNvSpPr>
          <p:nvPr>
            <p:ph idx="1"/>
          </p:nvPr>
        </p:nvSpPr>
        <p:spPr>
          <a:xfrm>
            <a:off x="1981566" y="1149351"/>
            <a:ext cx="5266047" cy="850276"/>
          </a:xfrm>
        </p:spPr>
        <p:txBody>
          <a:bodyPr>
            <a:normAutofit/>
          </a:bodyPr>
          <a:lstStyle/>
          <a:p>
            <a:pPr marL="0" indent="0">
              <a:spcBef>
                <a:spcPts val="0"/>
              </a:spcBef>
              <a:buNone/>
            </a:pPr>
            <a:r>
              <a:rPr lang="en-US" sz="4400" dirty="0"/>
              <a:t>Additional Resources</a:t>
            </a:r>
          </a:p>
        </p:txBody>
      </p:sp>
      <p:sp>
        <p:nvSpPr>
          <p:cNvPr id="30" name="Content Placeholder 2">
            <a:extLst>
              <a:ext uri="{FF2B5EF4-FFF2-40B4-BE49-F238E27FC236}">
                <a16:creationId xmlns:a16="http://schemas.microsoft.com/office/drawing/2014/main" id="{4097AC82-9A10-4A2F-AEB5-6770E68B6034}"/>
              </a:ext>
            </a:extLst>
          </p:cNvPr>
          <p:cNvSpPr txBox="1">
            <a:spLocks/>
          </p:cNvSpPr>
          <p:nvPr/>
        </p:nvSpPr>
        <p:spPr>
          <a:xfrm>
            <a:off x="1966326" y="3188325"/>
            <a:ext cx="7724782" cy="850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600"/>
              </a:spcAft>
              <a:buNone/>
            </a:pPr>
            <a:r>
              <a:rPr lang="en-US" dirty="0"/>
              <a:t>Follow us at:  </a:t>
            </a:r>
            <a:r>
              <a:rPr lang="en-US" u="sng" dirty="0">
                <a:solidFill>
                  <a:srgbClr val="3EA0B5"/>
                </a:solidFill>
                <a:hlinkClick r:id="rId2">
                  <a:extLst>
                    <a:ext uri="{A12FA001-AC4F-418D-AE19-62706E023703}">
                      <ahyp:hlinkClr xmlns:ahyp="http://schemas.microsoft.com/office/drawing/2018/hyperlinkcolor" val="tx"/>
                    </a:ext>
                  </a:extLst>
                </a:hlinkClick>
              </a:rPr>
              <a:t>Michigan.gov/</a:t>
            </a:r>
            <a:r>
              <a:rPr lang="en-US" u="sng" dirty="0" err="1">
                <a:solidFill>
                  <a:srgbClr val="3EA0B5"/>
                </a:solidFill>
                <a:hlinkClick r:id="rId2">
                  <a:extLst>
                    <a:ext uri="{A12FA001-AC4F-418D-AE19-62706E023703}">
                      <ahyp:hlinkClr xmlns:ahyp="http://schemas.microsoft.com/office/drawing/2018/hyperlinkcolor" val="tx"/>
                    </a:ext>
                  </a:extLst>
                </a:hlinkClick>
              </a:rPr>
              <a:t>egleConnect</a:t>
            </a:r>
            <a:endParaRPr lang="en-US" dirty="0">
              <a:solidFill>
                <a:srgbClr val="3EA0B5"/>
              </a:solidFill>
            </a:endParaRPr>
          </a:p>
        </p:txBody>
      </p:sp>
      <p:grpSp>
        <p:nvGrpSpPr>
          <p:cNvPr id="24" name="Group 23">
            <a:extLst>
              <a:ext uri="{FF2B5EF4-FFF2-40B4-BE49-F238E27FC236}">
                <a16:creationId xmlns:a16="http://schemas.microsoft.com/office/drawing/2014/main" id="{8F9B5B97-4F61-489F-86F5-C4CBB7B0A3C5}"/>
              </a:ext>
            </a:extLst>
          </p:cNvPr>
          <p:cNvGrpSpPr/>
          <p:nvPr/>
        </p:nvGrpSpPr>
        <p:grpSpPr>
          <a:xfrm>
            <a:off x="7418704" y="228600"/>
            <a:ext cx="2800345" cy="2691778"/>
            <a:chOff x="5600700" y="203822"/>
            <a:chExt cx="3430858" cy="3225178"/>
          </a:xfrm>
        </p:grpSpPr>
        <p:pic>
          <p:nvPicPr>
            <p:cNvPr id="18" name="Picture 17">
              <a:extLst>
                <a:ext uri="{FF2B5EF4-FFF2-40B4-BE49-F238E27FC236}">
                  <a16:creationId xmlns:a16="http://schemas.microsoft.com/office/drawing/2014/main" id="{14887CD6-B3D1-42D1-9D0E-C92E1E6B7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 t="-2154" r="-249" b="-1944"/>
            <a:stretch/>
          </p:blipFill>
          <p:spPr>
            <a:xfrm>
              <a:off x="5662363" y="1016083"/>
              <a:ext cx="3369195" cy="1574717"/>
            </a:xfrm>
            <a:prstGeom prst="rect">
              <a:avLst/>
            </a:prstGeom>
          </p:spPr>
        </p:pic>
        <p:sp>
          <p:nvSpPr>
            <p:cNvPr id="22" name="Oval 21">
              <a:extLst>
                <a:ext uri="{FF2B5EF4-FFF2-40B4-BE49-F238E27FC236}">
                  <a16:creationId xmlns:a16="http://schemas.microsoft.com/office/drawing/2014/main" id="{AFC2B376-A92D-433C-B23C-753DC6D6BF7D}"/>
                </a:ext>
              </a:extLst>
            </p:cNvPr>
            <p:cNvSpPr/>
            <p:nvPr/>
          </p:nvSpPr>
          <p:spPr>
            <a:xfrm>
              <a:off x="5600700" y="203822"/>
              <a:ext cx="3429000" cy="3225178"/>
            </a:xfrm>
            <a:prstGeom prst="ellipse">
              <a:avLst/>
            </a:prstGeom>
            <a:noFill/>
            <a:ln w="31750">
              <a:solidFill>
                <a:srgbClr val="C7C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84219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CRWF Transducer Studies</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120811" y="1382878"/>
            <a:ext cx="5060789" cy="4343308"/>
          </a:xfrm>
        </p:spPr>
        <p:txBody>
          <a:bodyPr>
            <a:normAutofit fontScale="92500" lnSpcReduction="20000"/>
          </a:bodyPr>
          <a:lstStyle/>
          <a:p>
            <a:r>
              <a:rPr lang="en-US" sz="2500" dirty="0"/>
              <a:t>Measure Drawdown Response during high volume pumping (hydrant flush)</a:t>
            </a:r>
          </a:p>
          <a:p>
            <a:r>
              <a:rPr lang="en-US" sz="2500" dirty="0"/>
              <a:t>Some (&lt;1 ft) pumping-related drawdown observed in intermediate zone</a:t>
            </a:r>
          </a:p>
          <a:p>
            <a:r>
              <a:rPr lang="en-US" sz="2500" dirty="0"/>
              <a:t>No discernible correlation between pumping and water level changes in shallow zone.</a:t>
            </a:r>
          </a:p>
          <a:p>
            <a:pPr marL="0" indent="0">
              <a:buNone/>
            </a:pPr>
            <a:r>
              <a:rPr lang="en-US" sz="2500" dirty="0"/>
              <a:t>Results:  Decreased pumping stress (high pressure waterline from Mancelona and tank storage) will reduce risk of broad contaminant migration into CRWF Aquifer.</a:t>
            </a:r>
          </a:p>
        </p:txBody>
      </p:sp>
      <p:grpSp>
        <p:nvGrpSpPr>
          <p:cNvPr id="24" name="Group 23">
            <a:extLst>
              <a:ext uri="{FF2B5EF4-FFF2-40B4-BE49-F238E27FC236}">
                <a16:creationId xmlns:a16="http://schemas.microsoft.com/office/drawing/2014/main" id="{EFDEDFD2-082A-411B-AF09-A558959EDEA4}"/>
              </a:ext>
            </a:extLst>
          </p:cNvPr>
          <p:cNvGrpSpPr/>
          <p:nvPr/>
        </p:nvGrpSpPr>
        <p:grpSpPr>
          <a:xfrm>
            <a:off x="5422209" y="1295136"/>
            <a:ext cx="6312591" cy="4801316"/>
            <a:chOff x="4279209" y="1295136"/>
            <a:chExt cx="6312591" cy="4801316"/>
          </a:xfrm>
        </p:grpSpPr>
        <p:grpSp>
          <p:nvGrpSpPr>
            <p:cNvPr id="3" name="Group 2">
              <a:extLst>
                <a:ext uri="{FF2B5EF4-FFF2-40B4-BE49-F238E27FC236}">
                  <a16:creationId xmlns:a16="http://schemas.microsoft.com/office/drawing/2014/main" id="{7E579C90-F9CB-4484-A9D9-6995B5C4C463}"/>
                </a:ext>
              </a:extLst>
            </p:cNvPr>
            <p:cNvGrpSpPr/>
            <p:nvPr/>
          </p:nvGrpSpPr>
          <p:grpSpPr>
            <a:xfrm>
              <a:off x="4279209" y="1295136"/>
              <a:ext cx="6312591" cy="4801316"/>
              <a:chOff x="3023751" y="1295136"/>
              <a:chExt cx="6312591" cy="4801316"/>
            </a:xfrm>
          </p:grpSpPr>
          <p:pic>
            <p:nvPicPr>
              <p:cNvPr id="10" name="Picture 9" descr="C:\Users\leonard.mankowski\Desktop\State of MI\wickes\Poster - peices\Revised EVS - Aug2013.JPG">
                <a:extLst>
                  <a:ext uri="{FF2B5EF4-FFF2-40B4-BE49-F238E27FC236}">
                    <a16:creationId xmlns:a16="http://schemas.microsoft.com/office/drawing/2014/main" id="{4085692C-161A-4C31-A57E-3475CBD6C963}"/>
                  </a:ext>
                </a:extLst>
              </p:cNvPr>
              <p:cNvPicPr>
                <a:picLocks noChangeAspect="1" noChangeArrowheads="1"/>
              </p:cNvPicPr>
              <p:nvPr/>
            </p:nvPicPr>
            <p:blipFill>
              <a:blip r:embed="rId3" cstate="print">
                <a:lum bright="47000" contrast="50000"/>
              </a:blip>
              <a:srcRect/>
              <a:stretch>
                <a:fillRect/>
              </a:stretch>
            </p:blipFill>
            <p:spPr bwMode="auto">
              <a:xfrm>
                <a:off x="3023751" y="1295136"/>
                <a:ext cx="6144498" cy="4801316"/>
              </a:xfrm>
              <a:prstGeom prst="rect">
                <a:avLst/>
              </a:prstGeom>
              <a:noFill/>
            </p:spPr>
          </p:pic>
          <p:sp>
            <p:nvSpPr>
              <p:cNvPr id="12" name="TextBox 11">
                <a:extLst>
                  <a:ext uri="{FF2B5EF4-FFF2-40B4-BE49-F238E27FC236}">
                    <a16:creationId xmlns:a16="http://schemas.microsoft.com/office/drawing/2014/main" id="{C140269A-7658-48A9-AB8B-45612126E88C}"/>
                  </a:ext>
                </a:extLst>
              </p:cNvPr>
              <p:cNvSpPr txBox="1"/>
              <p:nvPr/>
            </p:nvSpPr>
            <p:spPr>
              <a:xfrm>
                <a:off x="5201051" y="2647173"/>
                <a:ext cx="865348" cy="305449"/>
              </a:xfrm>
              <a:prstGeom prst="rect">
                <a:avLst/>
              </a:prstGeom>
              <a:noFill/>
            </p:spPr>
            <p:txBody>
              <a:bodyPr wrap="square" rtlCol="0">
                <a:spAutoFit/>
              </a:bodyPr>
              <a:lstStyle/>
              <a:p>
                <a:r>
                  <a:rPr lang="en-US" sz="1800" b="1" dirty="0">
                    <a:solidFill>
                      <a:srgbClr val="FF0000"/>
                    </a:solidFill>
                  </a:rPr>
                  <a:t>&lt;0.1’</a:t>
                </a:r>
              </a:p>
            </p:txBody>
          </p:sp>
          <p:sp>
            <p:nvSpPr>
              <p:cNvPr id="13" name="TextBox 12">
                <a:extLst>
                  <a:ext uri="{FF2B5EF4-FFF2-40B4-BE49-F238E27FC236}">
                    <a16:creationId xmlns:a16="http://schemas.microsoft.com/office/drawing/2014/main" id="{6C30F685-68D9-40C1-8A65-7FCFC7EE948E}"/>
                  </a:ext>
                </a:extLst>
              </p:cNvPr>
              <p:cNvSpPr txBox="1"/>
              <p:nvPr/>
            </p:nvSpPr>
            <p:spPr>
              <a:xfrm>
                <a:off x="5407079" y="3502364"/>
                <a:ext cx="724478" cy="305449"/>
              </a:xfrm>
              <a:prstGeom prst="rect">
                <a:avLst/>
              </a:prstGeom>
              <a:noFill/>
            </p:spPr>
            <p:txBody>
              <a:bodyPr wrap="square" rtlCol="0">
                <a:spAutoFit/>
              </a:bodyPr>
              <a:lstStyle/>
              <a:p>
                <a:r>
                  <a:rPr lang="en-US" sz="1800" b="1" dirty="0">
                    <a:solidFill>
                      <a:srgbClr val="FF0000"/>
                    </a:solidFill>
                  </a:rPr>
                  <a:t>&lt;1’</a:t>
                </a:r>
              </a:p>
            </p:txBody>
          </p:sp>
          <p:sp>
            <p:nvSpPr>
              <p:cNvPr id="14" name="TextBox 13">
                <a:extLst>
                  <a:ext uri="{FF2B5EF4-FFF2-40B4-BE49-F238E27FC236}">
                    <a16:creationId xmlns:a16="http://schemas.microsoft.com/office/drawing/2014/main" id="{F396FBCC-E54F-418B-92B4-46F3E75E38D4}"/>
                  </a:ext>
                </a:extLst>
              </p:cNvPr>
              <p:cNvSpPr txBox="1"/>
              <p:nvPr/>
            </p:nvSpPr>
            <p:spPr>
              <a:xfrm>
                <a:off x="5371522" y="4343400"/>
                <a:ext cx="724478" cy="305449"/>
              </a:xfrm>
              <a:prstGeom prst="rect">
                <a:avLst/>
              </a:prstGeom>
              <a:noFill/>
            </p:spPr>
            <p:txBody>
              <a:bodyPr wrap="square" rtlCol="0">
                <a:spAutoFit/>
              </a:bodyPr>
              <a:lstStyle/>
              <a:p>
                <a:r>
                  <a:rPr lang="en-US" sz="1800" b="1" dirty="0">
                    <a:solidFill>
                      <a:srgbClr val="FF0000"/>
                    </a:solidFill>
                  </a:rPr>
                  <a:t>&gt;6’</a:t>
                </a:r>
              </a:p>
            </p:txBody>
          </p:sp>
          <p:sp>
            <p:nvSpPr>
              <p:cNvPr id="15" name="TextBox 14">
                <a:extLst>
                  <a:ext uri="{FF2B5EF4-FFF2-40B4-BE49-F238E27FC236}">
                    <a16:creationId xmlns:a16="http://schemas.microsoft.com/office/drawing/2014/main" id="{6A42BEEE-8278-40EC-8AC1-2A9D1063D1E1}"/>
                  </a:ext>
                </a:extLst>
              </p:cNvPr>
              <p:cNvSpPr txBox="1"/>
              <p:nvPr/>
            </p:nvSpPr>
            <p:spPr>
              <a:xfrm>
                <a:off x="4369061" y="5410200"/>
                <a:ext cx="812539" cy="315986"/>
              </a:xfrm>
              <a:prstGeom prst="rect">
                <a:avLst/>
              </a:prstGeom>
              <a:noFill/>
            </p:spPr>
            <p:txBody>
              <a:bodyPr wrap="square" rtlCol="0">
                <a:spAutoFit/>
              </a:bodyPr>
              <a:lstStyle/>
              <a:p>
                <a:r>
                  <a:rPr lang="en-US" sz="1800" b="1" dirty="0">
                    <a:solidFill>
                      <a:srgbClr val="FF0000"/>
                    </a:solidFill>
                  </a:rPr>
                  <a:t>&gt;13’</a:t>
                </a:r>
              </a:p>
            </p:txBody>
          </p:sp>
          <p:sp>
            <p:nvSpPr>
              <p:cNvPr id="16" name="TextBox 15">
                <a:extLst>
                  <a:ext uri="{FF2B5EF4-FFF2-40B4-BE49-F238E27FC236}">
                    <a16:creationId xmlns:a16="http://schemas.microsoft.com/office/drawing/2014/main" id="{BEFD5280-F82F-48C0-8740-78BCBEAAB9DC}"/>
                  </a:ext>
                </a:extLst>
              </p:cNvPr>
              <p:cNvSpPr txBox="1"/>
              <p:nvPr/>
            </p:nvSpPr>
            <p:spPr>
              <a:xfrm rot="1209122">
                <a:off x="7126662" y="1743068"/>
                <a:ext cx="1391733" cy="276999"/>
              </a:xfrm>
              <a:prstGeom prst="rect">
                <a:avLst/>
              </a:prstGeom>
              <a:solidFill>
                <a:schemeClr val="bg1">
                  <a:alpha val="20000"/>
                </a:schemeClr>
              </a:solidFill>
            </p:spPr>
            <p:txBody>
              <a:bodyPr wrap="square" rtlCol="0">
                <a:spAutoFit/>
              </a:bodyPr>
              <a:lstStyle/>
              <a:p>
                <a:r>
                  <a:rPr lang="en-US" sz="1200" dirty="0">
                    <a:solidFill>
                      <a:srgbClr val="FFFF00"/>
                    </a:solidFill>
                  </a:rPr>
                  <a:t>Del Mason Rd </a:t>
                </a:r>
              </a:p>
            </p:txBody>
          </p:sp>
          <p:sp>
            <p:nvSpPr>
              <p:cNvPr id="17" name="TextBox 16">
                <a:extLst>
                  <a:ext uri="{FF2B5EF4-FFF2-40B4-BE49-F238E27FC236}">
                    <a16:creationId xmlns:a16="http://schemas.microsoft.com/office/drawing/2014/main" id="{88643BEE-4D9F-43BA-862D-A743F5D576DC}"/>
                  </a:ext>
                </a:extLst>
              </p:cNvPr>
              <p:cNvSpPr txBox="1"/>
              <p:nvPr/>
            </p:nvSpPr>
            <p:spPr>
              <a:xfrm rot="21150706">
                <a:off x="4326498" y="1602122"/>
                <a:ext cx="1024627" cy="276999"/>
              </a:xfrm>
              <a:prstGeom prst="rect">
                <a:avLst/>
              </a:prstGeom>
              <a:solidFill>
                <a:schemeClr val="bg1">
                  <a:alpha val="30000"/>
                </a:schemeClr>
              </a:solidFill>
            </p:spPr>
            <p:txBody>
              <a:bodyPr wrap="square" rtlCol="0">
                <a:spAutoFit/>
              </a:bodyPr>
              <a:lstStyle/>
              <a:p>
                <a:r>
                  <a:rPr lang="en-US" sz="1200" dirty="0" err="1">
                    <a:solidFill>
                      <a:srgbClr val="FFFF00"/>
                    </a:solidFill>
                  </a:rPr>
                  <a:t>Troon</a:t>
                </a:r>
                <a:r>
                  <a:rPr lang="en-US" sz="1200" dirty="0">
                    <a:solidFill>
                      <a:srgbClr val="FFFF00"/>
                    </a:solidFill>
                  </a:rPr>
                  <a:t> Rd. </a:t>
                </a:r>
              </a:p>
            </p:txBody>
          </p:sp>
          <p:cxnSp>
            <p:nvCxnSpPr>
              <p:cNvPr id="18" name="Straight Arrow Connector 17">
                <a:extLst>
                  <a:ext uri="{FF2B5EF4-FFF2-40B4-BE49-F238E27FC236}">
                    <a16:creationId xmlns:a16="http://schemas.microsoft.com/office/drawing/2014/main" id="{870AA252-50F8-4623-AAD8-952B18017D4D}"/>
                  </a:ext>
                </a:extLst>
              </p:cNvPr>
              <p:cNvCxnSpPr/>
              <p:nvPr/>
            </p:nvCxnSpPr>
            <p:spPr>
              <a:xfrm flipH="1" flipV="1">
                <a:off x="8091216" y="1631293"/>
                <a:ext cx="503109" cy="1733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4E8AA3-5634-4A9C-BB79-5F18FF1028A9}"/>
                  </a:ext>
                </a:extLst>
              </p:cNvPr>
              <p:cNvSpPr txBox="1"/>
              <p:nvPr/>
            </p:nvSpPr>
            <p:spPr>
              <a:xfrm>
                <a:off x="7817669" y="1406526"/>
                <a:ext cx="257667" cy="289142"/>
              </a:xfrm>
              <a:prstGeom prst="rect">
                <a:avLst/>
              </a:prstGeom>
              <a:noFill/>
            </p:spPr>
            <p:txBody>
              <a:bodyPr wrap="square" rtlCol="0">
                <a:spAutoFit/>
              </a:bodyPr>
              <a:lstStyle/>
              <a:p>
                <a:r>
                  <a:rPr lang="en-US" sz="1800" b="1" dirty="0">
                    <a:solidFill>
                      <a:srgbClr val="FFFF00"/>
                    </a:solidFill>
                  </a:rPr>
                  <a:t>N</a:t>
                </a:r>
              </a:p>
            </p:txBody>
          </p:sp>
          <p:sp>
            <p:nvSpPr>
              <p:cNvPr id="21" name="TextBox 20">
                <a:extLst>
                  <a:ext uri="{FF2B5EF4-FFF2-40B4-BE49-F238E27FC236}">
                    <a16:creationId xmlns:a16="http://schemas.microsoft.com/office/drawing/2014/main" id="{6D158FD8-6577-45E8-BD74-F6DD087F0424}"/>
                  </a:ext>
                </a:extLst>
              </p:cNvPr>
              <p:cNvSpPr txBox="1"/>
              <p:nvPr/>
            </p:nvSpPr>
            <p:spPr>
              <a:xfrm rot="21345600">
                <a:off x="7924369" y="2863210"/>
                <a:ext cx="1383512" cy="305449"/>
              </a:xfrm>
              <a:prstGeom prst="rect">
                <a:avLst/>
              </a:prstGeom>
              <a:noFill/>
            </p:spPr>
            <p:txBody>
              <a:bodyPr wrap="square" rtlCol="0">
                <a:spAutoFit/>
              </a:bodyPr>
              <a:lstStyle/>
              <a:p>
                <a:r>
                  <a:rPr lang="en-US" sz="1800" b="1" dirty="0">
                    <a:solidFill>
                      <a:srgbClr val="FFC000"/>
                    </a:solidFill>
                  </a:rPr>
                  <a:t>Shallow</a:t>
                </a:r>
              </a:p>
            </p:txBody>
          </p:sp>
          <p:sp>
            <p:nvSpPr>
              <p:cNvPr id="22" name="TextBox 21">
                <a:extLst>
                  <a:ext uri="{FF2B5EF4-FFF2-40B4-BE49-F238E27FC236}">
                    <a16:creationId xmlns:a16="http://schemas.microsoft.com/office/drawing/2014/main" id="{916D676C-5215-4604-BD02-EED15DB41C60}"/>
                  </a:ext>
                </a:extLst>
              </p:cNvPr>
              <p:cNvSpPr txBox="1"/>
              <p:nvPr/>
            </p:nvSpPr>
            <p:spPr>
              <a:xfrm rot="21318681">
                <a:off x="7019437" y="3753985"/>
                <a:ext cx="2316905" cy="315986"/>
              </a:xfrm>
              <a:prstGeom prst="rect">
                <a:avLst/>
              </a:prstGeom>
              <a:noFill/>
            </p:spPr>
            <p:txBody>
              <a:bodyPr wrap="square" rtlCol="0">
                <a:spAutoFit/>
              </a:bodyPr>
              <a:lstStyle/>
              <a:p>
                <a:pPr algn="ctr"/>
                <a:r>
                  <a:rPr lang="en-US" sz="1800" b="1" dirty="0">
                    <a:solidFill>
                      <a:srgbClr val="FFC000"/>
                    </a:solidFill>
                  </a:rPr>
                  <a:t>Intermediate</a:t>
                </a:r>
              </a:p>
            </p:txBody>
          </p:sp>
          <p:sp>
            <p:nvSpPr>
              <p:cNvPr id="23" name="TextBox 22">
                <a:extLst>
                  <a:ext uri="{FF2B5EF4-FFF2-40B4-BE49-F238E27FC236}">
                    <a16:creationId xmlns:a16="http://schemas.microsoft.com/office/drawing/2014/main" id="{836C69C0-9F5F-4101-894E-14C06D692D98}"/>
                  </a:ext>
                </a:extLst>
              </p:cNvPr>
              <p:cNvSpPr txBox="1"/>
              <p:nvPr/>
            </p:nvSpPr>
            <p:spPr>
              <a:xfrm rot="21300525">
                <a:off x="8086907" y="4145362"/>
                <a:ext cx="905597" cy="305449"/>
              </a:xfrm>
              <a:prstGeom prst="rect">
                <a:avLst/>
              </a:prstGeom>
              <a:noFill/>
            </p:spPr>
            <p:txBody>
              <a:bodyPr wrap="square" rtlCol="0">
                <a:spAutoFit/>
              </a:bodyPr>
              <a:lstStyle/>
              <a:p>
                <a:pPr algn="ctr"/>
                <a:r>
                  <a:rPr lang="en-US" sz="1800" b="1" dirty="0">
                    <a:solidFill>
                      <a:srgbClr val="FFC000"/>
                    </a:solidFill>
                  </a:rPr>
                  <a:t>Deep</a:t>
                </a:r>
              </a:p>
            </p:txBody>
          </p:sp>
        </p:grpSp>
        <p:sp>
          <p:nvSpPr>
            <p:cNvPr id="11" name="TextBox 10">
              <a:extLst>
                <a:ext uri="{FF2B5EF4-FFF2-40B4-BE49-F238E27FC236}">
                  <a16:creationId xmlns:a16="http://schemas.microsoft.com/office/drawing/2014/main" id="{5E15C89B-0F2D-4D1A-BCD5-F65561A2D067}"/>
                </a:ext>
              </a:extLst>
            </p:cNvPr>
            <p:cNvSpPr txBox="1"/>
            <p:nvPr/>
          </p:nvSpPr>
          <p:spPr>
            <a:xfrm rot="16200000">
              <a:off x="4041264" y="5174470"/>
              <a:ext cx="1057007" cy="461665"/>
            </a:xfrm>
            <a:prstGeom prst="rect">
              <a:avLst/>
            </a:prstGeom>
            <a:solidFill>
              <a:schemeClr val="bg1"/>
            </a:solidFill>
          </p:spPr>
          <p:txBody>
            <a:bodyPr wrap="square" rtlCol="0">
              <a:spAutoFit/>
            </a:bodyPr>
            <a:lstStyle/>
            <a:p>
              <a:pPr algn="ctr"/>
              <a:r>
                <a:rPr lang="en-US" sz="2400" dirty="0">
                  <a:solidFill>
                    <a:srgbClr val="FF0000"/>
                  </a:solidFill>
                </a:rPr>
                <a:t>CRWF</a:t>
              </a:r>
            </a:p>
          </p:txBody>
        </p:sp>
      </p:grpSp>
      <p:pic>
        <p:nvPicPr>
          <p:cNvPr id="25" name="Picture 4" descr="C:\Users\leonard.mankowski\Desktop\State of MI\wickes\2013 ACUTE Presentation\Rep pumping curves.JPG">
            <a:extLst>
              <a:ext uri="{FF2B5EF4-FFF2-40B4-BE49-F238E27FC236}">
                <a16:creationId xmlns:a16="http://schemas.microsoft.com/office/drawing/2014/main" id="{0FB82DAE-B64B-4EC9-8F9E-C02BC604D78B}"/>
              </a:ext>
            </a:extLst>
          </p:cNvPr>
          <p:cNvPicPr>
            <a:picLocks noChangeAspect="1" noChangeArrowheads="1"/>
          </p:cNvPicPr>
          <p:nvPr/>
        </p:nvPicPr>
        <p:blipFill>
          <a:blip r:embed="rId4" cstate="print"/>
          <a:srcRect/>
          <a:stretch>
            <a:fillRect/>
          </a:stretch>
        </p:blipFill>
        <p:spPr bwMode="auto">
          <a:xfrm>
            <a:off x="9293207" y="4691006"/>
            <a:ext cx="2566279" cy="1591043"/>
          </a:xfrm>
          <a:prstGeom prst="rect">
            <a:avLst/>
          </a:prstGeom>
          <a:noFill/>
        </p:spPr>
      </p:pic>
    </p:spTree>
    <p:extLst>
      <p:ext uri="{BB962C8B-B14F-4D97-AF65-F5344CB8AC3E}">
        <p14:creationId xmlns:p14="http://schemas.microsoft.com/office/powerpoint/2010/main" val="318024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a:xfrm>
            <a:off x="609599" y="274638"/>
            <a:ext cx="11179731" cy="868362"/>
          </a:xfrm>
        </p:spPr>
        <p:txBody>
          <a:bodyPr>
            <a:normAutofit fontScale="90000"/>
          </a:bodyPr>
          <a:lstStyle/>
          <a:p>
            <a:r>
              <a:rPr lang="en-US" dirty="0"/>
              <a:t>Wickes Manufacturing Trichloroethylene (TCE) Plume</a:t>
            </a:r>
          </a:p>
        </p:txBody>
      </p:sp>
      <p:pic>
        <p:nvPicPr>
          <p:cNvPr id="3" name="Picture 2">
            <a:extLst>
              <a:ext uri="{FF2B5EF4-FFF2-40B4-BE49-F238E27FC236}">
                <a16:creationId xmlns:a16="http://schemas.microsoft.com/office/drawing/2014/main" id="{14C7300E-62DA-4A22-86E3-3F1B044B1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997500"/>
            <a:ext cx="7696200" cy="4863000"/>
          </a:xfrm>
          <a:prstGeom prst="rect">
            <a:avLst/>
          </a:prstGeom>
          <a:noFill/>
          <a:ln>
            <a:noFill/>
          </a:ln>
        </p:spPr>
      </p:pic>
      <p:pic>
        <p:nvPicPr>
          <p:cNvPr id="4" name="Picture 3">
            <a:extLst>
              <a:ext uri="{FF2B5EF4-FFF2-40B4-BE49-F238E27FC236}">
                <a16:creationId xmlns:a16="http://schemas.microsoft.com/office/drawing/2014/main" id="{1960ABBC-BC4F-4349-8309-FD6E515167C4}"/>
              </a:ext>
            </a:extLst>
          </p:cNvPr>
          <p:cNvPicPr>
            <a:picLocks noChangeAspect="1"/>
          </p:cNvPicPr>
          <p:nvPr/>
        </p:nvPicPr>
        <p:blipFill>
          <a:blip r:embed="rId4"/>
          <a:stretch>
            <a:fillRect/>
          </a:stretch>
        </p:blipFill>
        <p:spPr>
          <a:xfrm>
            <a:off x="9076768" y="3987039"/>
            <a:ext cx="2632288" cy="1651761"/>
          </a:xfrm>
          <a:prstGeom prst="rect">
            <a:avLst/>
          </a:prstGeom>
        </p:spPr>
      </p:pic>
      <p:grpSp>
        <p:nvGrpSpPr>
          <p:cNvPr id="20" name="Group 19">
            <a:extLst>
              <a:ext uri="{FF2B5EF4-FFF2-40B4-BE49-F238E27FC236}">
                <a16:creationId xmlns:a16="http://schemas.microsoft.com/office/drawing/2014/main" id="{A3E09320-14D4-4E23-B444-705D783B23C8}"/>
              </a:ext>
            </a:extLst>
          </p:cNvPr>
          <p:cNvGrpSpPr/>
          <p:nvPr/>
        </p:nvGrpSpPr>
        <p:grpSpPr>
          <a:xfrm>
            <a:off x="8686800" y="1042491"/>
            <a:ext cx="3352800" cy="2817474"/>
            <a:chOff x="8839200" y="1575891"/>
            <a:chExt cx="3352800" cy="2817474"/>
          </a:xfrm>
        </p:grpSpPr>
        <p:grpSp>
          <p:nvGrpSpPr>
            <p:cNvPr id="5" name="Group 4">
              <a:extLst>
                <a:ext uri="{FF2B5EF4-FFF2-40B4-BE49-F238E27FC236}">
                  <a16:creationId xmlns:a16="http://schemas.microsoft.com/office/drawing/2014/main" id="{BAA5166E-0A50-4402-8F5C-939E95BF5670}"/>
                </a:ext>
              </a:extLst>
            </p:cNvPr>
            <p:cNvGrpSpPr/>
            <p:nvPr/>
          </p:nvGrpSpPr>
          <p:grpSpPr>
            <a:xfrm>
              <a:off x="8839200" y="1575891"/>
              <a:ext cx="3300388" cy="2581204"/>
              <a:chOff x="7239001" y="2805018"/>
              <a:chExt cx="4032528" cy="3153804"/>
            </a:xfrm>
          </p:grpSpPr>
          <p:grpSp>
            <p:nvGrpSpPr>
              <p:cNvPr id="6" name="Group 5">
                <a:extLst>
                  <a:ext uri="{FF2B5EF4-FFF2-40B4-BE49-F238E27FC236}">
                    <a16:creationId xmlns:a16="http://schemas.microsoft.com/office/drawing/2014/main" id="{54A37A48-90E9-4154-B8CF-988417F91F85}"/>
                  </a:ext>
                </a:extLst>
              </p:cNvPr>
              <p:cNvGrpSpPr/>
              <p:nvPr/>
            </p:nvGrpSpPr>
            <p:grpSpPr>
              <a:xfrm>
                <a:off x="7239001" y="2805018"/>
                <a:ext cx="4032528" cy="3153804"/>
                <a:chOff x="7730248" y="2957118"/>
                <a:chExt cx="4032528" cy="3153804"/>
              </a:xfrm>
            </p:grpSpPr>
            <p:pic>
              <p:nvPicPr>
                <p:cNvPr id="8" name="Picture 1" descr="C:\Users\leonard.mankowski\Desktop\State of MI\wickes\2013 ACUTE Presentation\arieal-upnorth live.JPG">
                  <a:extLst>
                    <a:ext uri="{FF2B5EF4-FFF2-40B4-BE49-F238E27FC236}">
                      <a16:creationId xmlns:a16="http://schemas.microsoft.com/office/drawing/2014/main" id="{0BE549DF-923A-4CF8-921A-31536BEA538E}"/>
                    </a:ext>
                  </a:extLst>
                </p:cNvPr>
                <p:cNvPicPr>
                  <a:picLocks noChangeAspect="1" noChangeArrowheads="1"/>
                </p:cNvPicPr>
                <p:nvPr/>
              </p:nvPicPr>
              <p:blipFill rotWithShape="1">
                <a:blip r:embed="rId5" cstate="print">
                  <a:lum bright="25000" contrast="25000"/>
                </a:blip>
                <a:srcRect l="15189"/>
                <a:stretch/>
              </p:blipFill>
              <p:spPr bwMode="auto">
                <a:xfrm>
                  <a:off x="7730248" y="3245802"/>
                  <a:ext cx="4032528" cy="2865120"/>
                </a:xfrm>
                <a:prstGeom prst="rect">
                  <a:avLst/>
                </a:prstGeom>
                <a:noFill/>
              </p:spPr>
            </p:pic>
            <p:sp>
              <p:nvSpPr>
                <p:cNvPr id="9" name="TextBox 8">
                  <a:extLst>
                    <a:ext uri="{FF2B5EF4-FFF2-40B4-BE49-F238E27FC236}">
                      <a16:creationId xmlns:a16="http://schemas.microsoft.com/office/drawing/2014/main" id="{286E4BA1-CBE2-4D08-A079-AC27FEBCA1A3}"/>
                    </a:ext>
                  </a:extLst>
                </p:cNvPr>
                <p:cNvSpPr txBox="1"/>
                <p:nvPr/>
              </p:nvSpPr>
              <p:spPr>
                <a:xfrm>
                  <a:off x="8720920" y="5119914"/>
                  <a:ext cx="853440" cy="381000"/>
                </a:xfrm>
                <a:prstGeom prst="rect">
                  <a:avLst/>
                </a:prstGeom>
                <a:noFill/>
              </p:spPr>
              <p:txBody>
                <a:bodyPr wrap="square" rtlCol="0">
                  <a:spAutoFit/>
                </a:bodyPr>
                <a:lstStyle/>
                <a:p>
                  <a:r>
                    <a:rPr lang="en-US" b="1" dirty="0">
                      <a:solidFill>
                        <a:srgbClr val="FF0000"/>
                      </a:solidFill>
                    </a:rPr>
                    <a:t>SITE</a:t>
                  </a:r>
                </a:p>
              </p:txBody>
            </p:sp>
            <p:sp>
              <p:nvSpPr>
                <p:cNvPr id="10" name="TextBox 9">
                  <a:extLst>
                    <a:ext uri="{FF2B5EF4-FFF2-40B4-BE49-F238E27FC236}">
                      <a16:creationId xmlns:a16="http://schemas.microsoft.com/office/drawing/2014/main" id="{4B21AF02-36CF-490B-B3D8-4F1B6EC2E58C}"/>
                    </a:ext>
                  </a:extLst>
                </p:cNvPr>
                <p:cNvSpPr txBox="1"/>
                <p:nvPr/>
              </p:nvSpPr>
              <p:spPr>
                <a:xfrm>
                  <a:off x="9539828" y="2957118"/>
                  <a:ext cx="1981200" cy="369333"/>
                </a:xfrm>
                <a:prstGeom prst="rect">
                  <a:avLst/>
                </a:prstGeom>
                <a:noFill/>
              </p:spPr>
              <p:txBody>
                <a:bodyPr wrap="square" rtlCol="0">
                  <a:spAutoFit/>
                </a:bodyPr>
                <a:lstStyle/>
                <a:p>
                  <a:r>
                    <a:rPr lang="en-US" b="1" dirty="0">
                      <a:solidFill>
                        <a:srgbClr val="FF0000"/>
                      </a:solidFill>
                    </a:rPr>
                    <a:t>SCHUSS Mtn.</a:t>
                  </a:r>
                </a:p>
              </p:txBody>
            </p:sp>
          </p:grpSp>
          <p:cxnSp>
            <p:nvCxnSpPr>
              <p:cNvPr id="7" name="Straight Arrow Connector 6">
                <a:extLst>
                  <a:ext uri="{FF2B5EF4-FFF2-40B4-BE49-F238E27FC236}">
                    <a16:creationId xmlns:a16="http://schemas.microsoft.com/office/drawing/2014/main" id="{B93D2120-96DC-4AA4-9682-75E2B19F6291}"/>
                  </a:ext>
                </a:extLst>
              </p:cNvPr>
              <p:cNvCxnSpPr>
                <a:cxnSpLocks/>
              </p:cNvCxnSpPr>
              <p:nvPr/>
            </p:nvCxnSpPr>
            <p:spPr>
              <a:xfrm flipV="1">
                <a:off x="8949520" y="4189566"/>
                <a:ext cx="198120" cy="853440"/>
              </a:xfrm>
              <a:prstGeom prst="straightConnector1">
                <a:avLst/>
              </a:prstGeom>
              <a:ln w="127000">
                <a:solidFill>
                  <a:srgbClr val="FF0000">
                    <a:alpha val="70000"/>
                  </a:srgbClr>
                </a:solidFill>
                <a:tailEnd type="arrow"/>
              </a:ln>
              <a:scene3d>
                <a:camera prst="orthographicFront">
                  <a:rot lat="4200000" lon="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47DBC65-2CAA-4709-B861-054EFACB759F}"/>
                </a:ext>
              </a:extLst>
            </p:cNvPr>
            <p:cNvSpPr txBox="1"/>
            <p:nvPr/>
          </p:nvSpPr>
          <p:spPr>
            <a:xfrm>
              <a:off x="9559712" y="4116366"/>
              <a:ext cx="2632288" cy="276999"/>
            </a:xfrm>
            <a:prstGeom prst="rect">
              <a:avLst/>
            </a:prstGeom>
            <a:noFill/>
          </p:spPr>
          <p:txBody>
            <a:bodyPr wrap="square" rtlCol="0">
              <a:spAutoFit/>
            </a:bodyPr>
            <a:lstStyle/>
            <a:p>
              <a:pPr algn="r"/>
              <a:r>
                <a:rPr lang="en-US" sz="1200" i="1" dirty="0">
                  <a:latin typeface="+mn-lt"/>
                </a:rPr>
                <a:t>From upnorthlive.com - archive</a:t>
              </a:r>
            </a:p>
          </p:txBody>
        </p:sp>
      </p:grpSp>
      <p:sp>
        <p:nvSpPr>
          <p:cNvPr id="11" name="Oval 10">
            <a:extLst>
              <a:ext uri="{FF2B5EF4-FFF2-40B4-BE49-F238E27FC236}">
                <a16:creationId xmlns:a16="http://schemas.microsoft.com/office/drawing/2014/main" id="{62244B41-62FB-4E89-83BB-81F00F37B734}"/>
              </a:ext>
            </a:extLst>
          </p:cNvPr>
          <p:cNvSpPr/>
          <p:nvPr/>
        </p:nvSpPr>
        <p:spPr>
          <a:xfrm>
            <a:off x="2438400" y="2524908"/>
            <a:ext cx="553760" cy="5537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8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a:xfrm>
            <a:off x="609599" y="274638"/>
            <a:ext cx="11179731" cy="868362"/>
          </a:xfrm>
        </p:spPr>
        <p:txBody>
          <a:bodyPr>
            <a:normAutofit/>
          </a:bodyPr>
          <a:lstStyle/>
          <a:p>
            <a:r>
              <a:rPr lang="en-US" dirty="0"/>
              <a:t>Past Site Use and Environmental Investigations</a:t>
            </a:r>
          </a:p>
        </p:txBody>
      </p:sp>
      <p:pic>
        <p:nvPicPr>
          <p:cNvPr id="3" name="Picture 2">
            <a:extLst>
              <a:ext uri="{FF2B5EF4-FFF2-40B4-BE49-F238E27FC236}">
                <a16:creationId xmlns:a16="http://schemas.microsoft.com/office/drawing/2014/main" id="{14C7300E-62DA-4A22-86E3-3F1B044B1F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478" t="60968" r="2214" b="2718"/>
          <a:stretch/>
        </p:blipFill>
        <p:spPr bwMode="auto">
          <a:xfrm>
            <a:off x="220003" y="1875311"/>
            <a:ext cx="3818598" cy="2891038"/>
          </a:xfrm>
          <a:prstGeom prst="rect">
            <a:avLst/>
          </a:prstGeom>
          <a:noFill/>
          <a:ln>
            <a:noFill/>
          </a:ln>
        </p:spPr>
      </p:pic>
      <p:pic>
        <p:nvPicPr>
          <p:cNvPr id="13" name="Picture 12">
            <a:extLst>
              <a:ext uri="{FF2B5EF4-FFF2-40B4-BE49-F238E27FC236}">
                <a16:creationId xmlns:a16="http://schemas.microsoft.com/office/drawing/2014/main" id="{6E230FE3-8A1D-4FD1-948E-EB3CD56C9B82}"/>
              </a:ext>
            </a:extLst>
          </p:cNvPr>
          <p:cNvPicPr/>
          <p:nvPr/>
        </p:nvPicPr>
        <p:blipFill rotWithShape="1">
          <a:blip r:embed="rId4" cstate="print">
            <a:extLst>
              <a:ext uri="{28A0092B-C50C-407E-A947-70E740481C1C}">
                <a14:useLocalDpi xmlns:a14="http://schemas.microsoft.com/office/drawing/2010/main" val="0"/>
              </a:ext>
            </a:extLst>
          </a:blip>
          <a:srcRect l="25574" t="22055" r="26865" b="29979"/>
          <a:stretch/>
        </p:blipFill>
        <p:spPr bwMode="auto">
          <a:xfrm>
            <a:off x="8124615" y="1875310"/>
            <a:ext cx="3818598" cy="2891039"/>
          </a:xfrm>
          <a:prstGeom prst="rect">
            <a:avLst/>
          </a:prstGeom>
          <a:noFill/>
          <a:ln>
            <a:noFill/>
          </a:ln>
          <a:extLst>
            <a:ext uri="{53640926-AAD7-44D8-BBD7-CCE9431645EC}">
              <a14:shadowObscured xmlns:a14="http://schemas.microsoft.com/office/drawing/2010/main"/>
            </a:ext>
          </a:extLst>
        </p:spPr>
      </p:pic>
      <p:grpSp>
        <p:nvGrpSpPr>
          <p:cNvPr id="20" name="Group 19">
            <a:extLst>
              <a:ext uri="{FF2B5EF4-FFF2-40B4-BE49-F238E27FC236}">
                <a16:creationId xmlns:a16="http://schemas.microsoft.com/office/drawing/2014/main" id="{A3E09320-14D4-4E23-B444-705D783B23C8}"/>
              </a:ext>
            </a:extLst>
          </p:cNvPr>
          <p:cNvGrpSpPr/>
          <p:nvPr/>
        </p:nvGrpSpPr>
        <p:grpSpPr>
          <a:xfrm>
            <a:off x="4172309" y="1875310"/>
            <a:ext cx="3818598" cy="3204690"/>
            <a:chOff x="8839201" y="1812163"/>
            <a:chExt cx="3075671" cy="2581202"/>
          </a:xfrm>
        </p:grpSpPr>
        <p:grpSp>
          <p:nvGrpSpPr>
            <p:cNvPr id="6" name="Group 5">
              <a:extLst>
                <a:ext uri="{FF2B5EF4-FFF2-40B4-BE49-F238E27FC236}">
                  <a16:creationId xmlns:a16="http://schemas.microsoft.com/office/drawing/2014/main" id="{54A37A48-90E9-4154-B8CF-988417F91F85}"/>
                </a:ext>
              </a:extLst>
            </p:cNvPr>
            <p:cNvGrpSpPr/>
            <p:nvPr/>
          </p:nvGrpSpPr>
          <p:grpSpPr>
            <a:xfrm>
              <a:off x="8839201" y="1812163"/>
              <a:ext cx="3075671" cy="2328574"/>
              <a:chOff x="7730249" y="3245803"/>
              <a:chExt cx="3757961" cy="2845132"/>
            </a:xfrm>
          </p:grpSpPr>
          <p:pic>
            <p:nvPicPr>
              <p:cNvPr id="8" name="Picture 1" descr="C:\Users\leonard.mankowski\Desktop\State of MI\wickes\2013 ACUTE Presentation\arieal-upnorth live.JPG">
                <a:extLst>
                  <a:ext uri="{FF2B5EF4-FFF2-40B4-BE49-F238E27FC236}">
                    <a16:creationId xmlns:a16="http://schemas.microsoft.com/office/drawing/2014/main" id="{0BE549DF-923A-4CF8-921A-31536BEA538E}"/>
                  </a:ext>
                </a:extLst>
              </p:cNvPr>
              <p:cNvPicPr>
                <a:picLocks noChangeAspect="1" noChangeArrowheads="1"/>
              </p:cNvPicPr>
              <p:nvPr/>
            </p:nvPicPr>
            <p:blipFill rotWithShape="1">
              <a:blip r:embed="rId5" cstate="print">
                <a:lum bright="25000" contrast="25000"/>
              </a:blip>
              <a:srcRect l="15189" r="5774" b="698"/>
              <a:stretch/>
            </p:blipFill>
            <p:spPr bwMode="auto">
              <a:xfrm>
                <a:off x="7730249" y="3245803"/>
                <a:ext cx="3757961" cy="2845132"/>
              </a:xfrm>
              <a:prstGeom prst="rect">
                <a:avLst/>
              </a:prstGeom>
              <a:noFill/>
            </p:spPr>
          </p:pic>
          <p:sp>
            <p:nvSpPr>
              <p:cNvPr id="9" name="TextBox 8">
                <a:extLst>
                  <a:ext uri="{FF2B5EF4-FFF2-40B4-BE49-F238E27FC236}">
                    <a16:creationId xmlns:a16="http://schemas.microsoft.com/office/drawing/2014/main" id="{286E4BA1-CBE2-4D08-A079-AC27FEBCA1A3}"/>
                  </a:ext>
                </a:extLst>
              </p:cNvPr>
              <p:cNvSpPr txBox="1"/>
              <p:nvPr/>
            </p:nvSpPr>
            <p:spPr>
              <a:xfrm>
                <a:off x="8720920" y="5119914"/>
                <a:ext cx="853440" cy="381000"/>
              </a:xfrm>
              <a:prstGeom prst="rect">
                <a:avLst/>
              </a:prstGeom>
              <a:noFill/>
            </p:spPr>
            <p:txBody>
              <a:bodyPr wrap="square" rtlCol="0">
                <a:spAutoFit/>
              </a:bodyPr>
              <a:lstStyle/>
              <a:p>
                <a:r>
                  <a:rPr lang="en-US" b="1" dirty="0">
                    <a:solidFill>
                      <a:srgbClr val="FF0000"/>
                    </a:solidFill>
                  </a:rPr>
                  <a:t>SITE</a:t>
                </a:r>
              </a:p>
            </p:txBody>
          </p:sp>
        </p:grpSp>
        <p:sp>
          <p:nvSpPr>
            <p:cNvPr id="19" name="TextBox 18">
              <a:extLst>
                <a:ext uri="{FF2B5EF4-FFF2-40B4-BE49-F238E27FC236}">
                  <a16:creationId xmlns:a16="http://schemas.microsoft.com/office/drawing/2014/main" id="{647DBC65-2CAA-4709-B861-054EFACB759F}"/>
                </a:ext>
              </a:extLst>
            </p:cNvPr>
            <p:cNvSpPr txBox="1"/>
            <p:nvPr/>
          </p:nvSpPr>
          <p:spPr>
            <a:xfrm>
              <a:off x="9222506" y="4116366"/>
              <a:ext cx="2632288" cy="276999"/>
            </a:xfrm>
            <a:prstGeom prst="rect">
              <a:avLst/>
            </a:prstGeom>
            <a:noFill/>
          </p:spPr>
          <p:txBody>
            <a:bodyPr wrap="square" rtlCol="0">
              <a:spAutoFit/>
            </a:bodyPr>
            <a:lstStyle/>
            <a:p>
              <a:pPr algn="r"/>
              <a:r>
                <a:rPr lang="en-US" sz="1200" i="1" dirty="0">
                  <a:latin typeface="+mn-lt"/>
                </a:rPr>
                <a:t>From upnorthlive.com - archive</a:t>
              </a:r>
            </a:p>
          </p:txBody>
        </p:sp>
      </p:grpSp>
      <p:sp>
        <p:nvSpPr>
          <p:cNvPr id="14" name="TextBox 13">
            <a:extLst>
              <a:ext uri="{FF2B5EF4-FFF2-40B4-BE49-F238E27FC236}">
                <a16:creationId xmlns:a16="http://schemas.microsoft.com/office/drawing/2014/main" id="{0518BCF6-0837-47F8-AEF0-D42AAEA7CFA5}"/>
              </a:ext>
            </a:extLst>
          </p:cNvPr>
          <p:cNvSpPr txBox="1"/>
          <p:nvPr/>
        </p:nvSpPr>
        <p:spPr>
          <a:xfrm>
            <a:off x="8124615" y="4406236"/>
            <a:ext cx="867211" cy="387148"/>
          </a:xfrm>
          <a:prstGeom prst="rect">
            <a:avLst/>
          </a:prstGeom>
          <a:noFill/>
        </p:spPr>
        <p:txBody>
          <a:bodyPr wrap="square" rtlCol="0">
            <a:spAutoFit/>
          </a:bodyPr>
          <a:lstStyle/>
          <a:p>
            <a:r>
              <a:rPr lang="en-US" b="1" dirty="0">
                <a:solidFill>
                  <a:srgbClr val="FF0000"/>
                </a:solidFill>
              </a:rPr>
              <a:t>SITE</a:t>
            </a:r>
          </a:p>
        </p:txBody>
      </p:sp>
    </p:spTree>
    <p:extLst>
      <p:ext uri="{BB962C8B-B14F-4D97-AF65-F5344CB8AC3E}">
        <p14:creationId xmlns:p14="http://schemas.microsoft.com/office/powerpoint/2010/main" val="387216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1962 Aerial Photograph</a:t>
            </a:r>
          </a:p>
        </p:txBody>
      </p:sp>
      <p:pic>
        <p:nvPicPr>
          <p:cNvPr id="7" name="Content Placeholder 3" descr="1964">
            <a:extLst>
              <a:ext uri="{FF2B5EF4-FFF2-40B4-BE49-F238E27FC236}">
                <a16:creationId xmlns:a16="http://schemas.microsoft.com/office/drawing/2014/main" id="{D3B9ADB3-3A79-43B8-B0D5-AC4960D8848E}"/>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945246" y="1157287"/>
            <a:ext cx="6019800" cy="5014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4">
            <a:extLst>
              <a:ext uri="{FF2B5EF4-FFF2-40B4-BE49-F238E27FC236}">
                <a16:creationId xmlns:a16="http://schemas.microsoft.com/office/drawing/2014/main" id="{1065C4FE-9B6A-4CEE-BC93-73F5234129F7}"/>
              </a:ext>
            </a:extLst>
          </p:cNvPr>
          <p:cNvSpPr>
            <a:spLocks noChangeShapeType="1"/>
          </p:cNvSpPr>
          <p:nvPr/>
        </p:nvSpPr>
        <p:spPr bwMode="auto">
          <a:xfrm flipH="1" flipV="1">
            <a:off x="6377708" y="2857757"/>
            <a:ext cx="1848427" cy="1638042"/>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Line 5">
            <a:extLst>
              <a:ext uri="{FF2B5EF4-FFF2-40B4-BE49-F238E27FC236}">
                <a16:creationId xmlns:a16="http://schemas.microsoft.com/office/drawing/2014/main" id="{E0A61361-30C2-48C5-AC86-6B19678C5D9B}"/>
              </a:ext>
            </a:extLst>
          </p:cNvPr>
          <p:cNvSpPr>
            <a:spLocks noChangeShapeType="1"/>
          </p:cNvSpPr>
          <p:nvPr/>
        </p:nvSpPr>
        <p:spPr bwMode="auto">
          <a:xfrm flipH="1" flipV="1">
            <a:off x="6680200" y="2655886"/>
            <a:ext cx="1545936" cy="1839913"/>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Text Box 7">
            <a:extLst>
              <a:ext uri="{FF2B5EF4-FFF2-40B4-BE49-F238E27FC236}">
                <a16:creationId xmlns:a16="http://schemas.microsoft.com/office/drawing/2014/main" id="{A54D0DD6-D73B-4683-BD14-44EB1537CFE2}"/>
              </a:ext>
            </a:extLst>
          </p:cNvPr>
          <p:cNvSpPr txBox="1">
            <a:spLocks noChangeArrowheads="1"/>
          </p:cNvSpPr>
          <p:nvPr/>
        </p:nvSpPr>
        <p:spPr bwMode="auto">
          <a:xfrm>
            <a:off x="8229600" y="4231637"/>
            <a:ext cx="2590800" cy="584775"/>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UNTREATED WASTE SEEPAGE LAGOONS</a:t>
            </a:r>
          </a:p>
        </p:txBody>
      </p:sp>
      <p:sp>
        <p:nvSpPr>
          <p:cNvPr id="11" name="Line 8">
            <a:extLst>
              <a:ext uri="{FF2B5EF4-FFF2-40B4-BE49-F238E27FC236}">
                <a16:creationId xmlns:a16="http://schemas.microsoft.com/office/drawing/2014/main" id="{7168B527-869D-4318-A41A-10AA78D26C55}"/>
              </a:ext>
            </a:extLst>
          </p:cNvPr>
          <p:cNvSpPr>
            <a:spLocks noChangeShapeType="1"/>
          </p:cNvSpPr>
          <p:nvPr/>
        </p:nvSpPr>
        <p:spPr bwMode="auto">
          <a:xfrm>
            <a:off x="4442692" y="5089524"/>
            <a:ext cx="1904999" cy="6096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Text Box 9">
            <a:extLst>
              <a:ext uri="{FF2B5EF4-FFF2-40B4-BE49-F238E27FC236}">
                <a16:creationId xmlns:a16="http://schemas.microsoft.com/office/drawing/2014/main" id="{4D90FCF9-3632-412E-A621-B1E4A9E4C966}"/>
              </a:ext>
            </a:extLst>
          </p:cNvPr>
          <p:cNvSpPr txBox="1">
            <a:spLocks noChangeArrowheads="1"/>
          </p:cNvSpPr>
          <p:nvPr/>
        </p:nvSpPr>
        <p:spPr bwMode="auto">
          <a:xfrm>
            <a:off x="2667000" y="4746624"/>
            <a:ext cx="1775692" cy="584775"/>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FINAL EFFLUENT POND</a:t>
            </a:r>
          </a:p>
        </p:txBody>
      </p:sp>
      <p:sp>
        <p:nvSpPr>
          <p:cNvPr id="5" name="TextBox 4">
            <a:extLst>
              <a:ext uri="{FF2B5EF4-FFF2-40B4-BE49-F238E27FC236}">
                <a16:creationId xmlns:a16="http://schemas.microsoft.com/office/drawing/2014/main" id="{139BE988-CF75-4FCC-B6BE-7D20164359A1}"/>
              </a:ext>
            </a:extLst>
          </p:cNvPr>
          <p:cNvSpPr txBox="1"/>
          <p:nvPr/>
        </p:nvSpPr>
        <p:spPr>
          <a:xfrm>
            <a:off x="8968510" y="1114364"/>
            <a:ext cx="3124200" cy="2862322"/>
          </a:xfrm>
          <a:prstGeom prst="rect">
            <a:avLst/>
          </a:prstGeom>
          <a:noFill/>
        </p:spPr>
        <p:txBody>
          <a:bodyPr wrap="square" rtlCol="0">
            <a:spAutoFit/>
          </a:bodyPr>
          <a:lstStyle/>
          <a:p>
            <a:r>
              <a:rPr lang="en-US" dirty="0"/>
              <a:t>Former plating division employee indicated:</a:t>
            </a:r>
          </a:p>
          <a:p>
            <a:endParaRPr lang="en-US" dirty="0"/>
          </a:p>
          <a:p>
            <a:r>
              <a:rPr lang="en-US" i="1" dirty="0"/>
              <a:t>The open pit lagoon would seal itself off on the bottom causing wastewater to back up.  The plant would periodically lower dynamite down to the bottom to blast it open and allow the pond to drain.</a:t>
            </a:r>
          </a:p>
        </p:txBody>
      </p:sp>
    </p:spTree>
    <p:extLst>
      <p:ext uri="{BB962C8B-B14F-4D97-AF65-F5344CB8AC3E}">
        <p14:creationId xmlns:p14="http://schemas.microsoft.com/office/powerpoint/2010/main" val="279482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1981 Aerial Photograph</a:t>
            </a:r>
          </a:p>
        </p:txBody>
      </p:sp>
      <p:pic>
        <p:nvPicPr>
          <p:cNvPr id="14" name="Content Placeholder 3" descr="1981">
            <a:extLst>
              <a:ext uri="{FF2B5EF4-FFF2-40B4-BE49-F238E27FC236}">
                <a16:creationId xmlns:a16="http://schemas.microsoft.com/office/drawing/2014/main" id="{7F9A34AB-37A4-460E-BE90-1FEECEF3BBA3}"/>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0400" y="1066800"/>
            <a:ext cx="5334000" cy="5103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4">
            <a:extLst>
              <a:ext uri="{FF2B5EF4-FFF2-40B4-BE49-F238E27FC236}">
                <a16:creationId xmlns:a16="http://schemas.microsoft.com/office/drawing/2014/main" id="{E2B10DFA-807C-4D91-9D2A-2BBC2E57D850}"/>
              </a:ext>
            </a:extLst>
          </p:cNvPr>
          <p:cNvSpPr txBox="1">
            <a:spLocks noChangeArrowheads="1"/>
          </p:cNvSpPr>
          <p:nvPr/>
        </p:nvSpPr>
        <p:spPr bwMode="auto">
          <a:xfrm>
            <a:off x="2886363" y="5011306"/>
            <a:ext cx="1652155" cy="584775"/>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FINAL EFFLUENT POND</a:t>
            </a:r>
          </a:p>
        </p:txBody>
      </p:sp>
      <p:sp>
        <p:nvSpPr>
          <p:cNvPr id="16" name="Line 5">
            <a:extLst>
              <a:ext uri="{FF2B5EF4-FFF2-40B4-BE49-F238E27FC236}">
                <a16:creationId xmlns:a16="http://schemas.microsoft.com/office/drawing/2014/main" id="{649EEE31-1334-4528-A49B-1A63D4FC6E97}"/>
              </a:ext>
            </a:extLst>
          </p:cNvPr>
          <p:cNvSpPr>
            <a:spLocks noChangeShapeType="1"/>
          </p:cNvSpPr>
          <p:nvPr/>
        </p:nvSpPr>
        <p:spPr bwMode="auto">
          <a:xfrm>
            <a:off x="4541982" y="5278006"/>
            <a:ext cx="1600200" cy="6858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Line 6">
            <a:extLst>
              <a:ext uri="{FF2B5EF4-FFF2-40B4-BE49-F238E27FC236}">
                <a16:creationId xmlns:a16="http://schemas.microsoft.com/office/drawing/2014/main" id="{74F7F645-0EEE-47C6-B09A-4FA682383E22}"/>
              </a:ext>
            </a:extLst>
          </p:cNvPr>
          <p:cNvSpPr>
            <a:spLocks noChangeShapeType="1"/>
          </p:cNvSpPr>
          <p:nvPr/>
        </p:nvSpPr>
        <p:spPr bwMode="auto">
          <a:xfrm flipH="1">
            <a:off x="7391400" y="3886199"/>
            <a:ext cx="762000" cy="607869"/>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Text Box 7">
            <a:extLst>
              <a:ext uri="{FF2B5EF4-FFF2-40B4-BE49-F238E27FC236}">
                <a16:creationId xmlns:a16="http://schemas.microsoft.com/office/drawing/2014/main" id="{4D1A1AB7-E98B-46DB-84FC-9915807B4085}"/>
              </a:ext>
            </a:extLst>
          </p:cNvPr>
          <p:cNvSpPr txBox="1">
            <a:spLocks noChangeArrowheads="1"/>
          </p:cNvSpPr>
          <p:nvPr/>
        </p:nvSpPr>
        <p:spPr bwMode="auto">
          <a:xfrm>
            <a:off x="8153400" y="3429000"/>
            <a:ext cx="1905000" cy="830997"/>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UNLINED INDUSTRIAL WASTE LANDFILL</a:t>
            </a:r>
          </a:p>
        </p:txBody>
      </p:sp>
      <p:sp>
        <p:nvSpPr>
          <p:cNvPr id="19" name="Line 8">
            <a:extLst>
              <a:ext uri="{FF2B5EF4-FFF2-40B4-BE49-F238E27FC236}">
                <a16:creationId xmlns:a16="http://schemas.microsoft.com/office/drawing/2014/main" id="{FECE243E-8C53-471D-9BA0-4CD8F5E61FD5}"/>
              </a:ext>
            </a:extLst>
          </p:cNvPr>
          <p:cNvSpPr>
            <a:spLocks noChangeShapeType="1"/>
          </p:cNvSpPr>
          <p:nvPr/>
        </p:nvSpPr>
        <p:spPr bwMode="auto">
          <a:xfrm>
            <a:off x="3991264" y="3258706"/>
            <a:ext cx="2590800" cy="18288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 name="Line 9">
            <a:extLst>
              <a:ext uri="{FF2B5EF4-FFF2-40B4-BE49-F238E27FC236}">
                <a16:creationId xmlns:a16="http://schemas.microsoft.com/office/drawing/2014/main" id="{FDA88B13-3A58-4E34-ABB8-7BC0AA2627B9}"/>
              </a:ext>
            </a:extLst>
          </p:cNvPr>
          <p:cNvSpPr>
            <a:spLocks noChangeShapeType="1"/>
          </p:cNvSpPr>
          <p:nvPr/>
        </p:nvSpPr>
        <p:spPr bwMode="auto">
          <a:xfrm>
            <a:off x="4000500" y="3258706"/>
            <a:ext cx="2743200" cy="17526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Line 10">
            <a:extLst>
              <a:ext uri="{FF2B5EF4-FFF2-40B4-BE49-F238E27FC236}">
                <a16:creationId xmlns:a16="http://schemas.microsoft.com/office/drawing/2014/main" id="{CE3848A5-5F0C-43B9-A404-FA31FA0C4034}"/>
              </a:ext>
            </a:extLst>
          </p:cNvPr>
          <p:cNvSpPr>
            <a:spLocks noChangeShapeType="1"/>
          </p:cNvSpPr>
          <p:nvPr/>
        </p:nvSpPr>
        <p:spPr bwMode="auto">
          <a:xfrm>
            <a:off x="4038600" y="3314124"/>
            <a:ext cx="2667000" cy="19812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Text Box 11">
            <a:extLst>
              <a:ext uri="{FF2B5EF4-FFF2-40B4-BE49-F238E27FC236}">
                <a16:creationId xmlns:a16="http://schemas.microsoft.com/office/drawing/2014/main" id="{5C8DF2A5-76E5-42AB-9529-EB416272E969}"/>
              </a:ext>
            </a:extLst>
          </p:cNvPr>
          <p:cNvSpPr txBox="1">
            <a:spLocks noChangeArrowheads="1"/>
          </p:cNvSpPr>
          <p:nvPr/>
        </p:nvSpPr>
        <p:spPr bwMode="auto">
          <a:xfrm>
            <a:off x="2324100" y="2514600"/>
            <a:ext cx="1790700" cy="830997"/>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TREATED WASTE SETTLING LAGOONS</a:t>
            </a:r>
          </a:p>
        </p:txBody>
      </p:sp>
      <p:sp>
        <p:nvSpPr>
          <p:cNvPr id="23" name="Oval 22">
            <a:extLst>
              <a:ext uri="{FF2B5EF4-FFF2-40B4-BE49-F238E27FC236}">
                <a16:creationId xmlns:a16="http://schemas.microsoft.com/office/drawing/2014/main" id="{115F551C-E85F-4FB6-B81E-D490F59AE98D}"/>
              </a:ext>
            </a:extLst>
          </p:cNvPr>
          <p:cNvSpPr>
            <a:spLocks noChangeArrowheads="1"/>
          </p:cNvSpPr>
          <p:nvPr/>
        </p:nvSpPr>
        <p:spPr bwMode="auto">
          <a:xfrm>
            <a:off x="6172200" y="3351069"/>
            <a:ext cx="304800" cy="3048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Oval 23">
            <a:extLst>
              <a:ext uri="{FF2B5EF4-FFF2-40B4-BE49-F238E27FC236}">
                <a16:creationId xmlns:a16="http://schemas.microsoft.com/office/drawing/2014/main" id="{9241AA97-77D3-47F7-B00E-917A37F7E257}"/>
              </a:ext>
            </a:extLst>
          </p:cNvPr>
          <p:cNvSpPr>
            <a:spLocks noChangeArrowheads="1"/>
          </p:cNvSpPr>
          <p:nvPr/>
        </p:nvSpPr>
        <p:spPr bwMode="auto">
          <a:xfrm>
            <a:off x="6400800" y="3198669"/>
            <a:ext cx="304800" cy="3048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Line 17">
            <a:extLst>
              <a:ext uri="{FF2B5EF4-FFF2-40B4-BE49-F238E27FC236}">
                <a16:creationId xmlns:a16="http://schemas.microsoft.com/office/drawing/2014/main" id="{C93D9274-E2C7-4CF8-BA11-3EA0442E8DC1}"/>
              </a:ext>
            </a:extLst>
          </p:cNvPr>
          <p:cNvSpPr>
            <a:spLocks noChangeShapeType="1"/>
          </p:cNvSpPr>
          <p:nvPr/>
        </p:nvSpPr>
        <p:spPr bwMode="auto">
          <a:xfrm flipH="1">
            <a:off x="6623628" y="2039362"/>
            <a:ext cx="1224972" cy="1234403"/>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Text Box 16">
            <a:extLst>
              <a:ext uri="{FF2B5EF4-FFF2-40B4-BE49-F238E27FC236}">
                <a16:creationId xmlns:a16="http://schemas.microsoft.com/office/drawing/2014/main" id="{C92495C5-0FDA-423A-AFB5-224752019318}"/>
              </a:ext>
            </a:extLst>
          </p:cNvPr>
          <p:cNvSpPr txBox="1">
            <a:spLocks noChangeArrowheads="1"/>
          </p:cNvSpPr>
          <p:nvPr/>
        </p:nvSpPr>
        <p:spPr bwMode="auto">
          <a:xfrm>
            <a:off x="7848600" y="1555607"/>
            <a:ext cx="3327400" cy="584775"/>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USE OF UNTREATED WASTE SEEPAGE LAGOON DISCONTINUED IN 1972</a:t>
            </a:r>
          </a:p>
        </p:txBody>
      </p:sp>
    </p:spTree>
    <p:extLst>
      <p:ext uri="{BB962C8B-B14F-4D97-AF65-F5344CB8AC3E}">
        <p14:creationId xmlns:p14="http://schemas.microsoft.com/office/powerpoint/2010/main" val="193767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1992 Aerial Photograph</a:t>
            </a:r>
          </a:p>
        </p:txBody>
      </p:sp>
      <p:pic>
        <p:nvPicPr>
          <p:cNvPr id="14" name="Content Placeholder 3" descr="1992">
            <a:extLst>
              <a:ext uri="{FF2B5EF4-FFF2-40B4-BE49-F238E27FC236}">
                <a16:creationId xmlns:a16="http://schemas.microsoft.com/office/drawing/2014/main" id="{55D0D2F7-3C46-43DB-86D9-5D8330FC3BB0}"/>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86100" y="1090612"/>
            <a:ext cx="5562600" cy="5005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Line 11">
            <a:extLst>
              <a:ext uri="{FF2B5EF4-FFF2-40B4-BE49-F238E27FC236}">
                <a16:creationId xmlns:a16="http://schemas.microsoft.com/office/drawing/2014/main" id="{7B143E9D-2948-44DC-9B24-D5018E22A024}"/>
              </a:ext>
            </a:extLst>
          </p:cNvPr>
          <p:cNvSpPr>
            <a:spLocks noChangeShapeType="1"/>
          </p:cNvSpPr>
          <p:nvPr/>
        </p:nvSpPr>
        <p:spPr bwMode="auto">
          <a:xfrm flipH="1">
            <a:off x="5902036" y="5041106"/>
            <a:ext cx="2597728" cy="692727"/>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nvGrpSpPr>
          <p:cNvPr id="16" name="Group 15">
            <a:extLst>
              <a:ext uri="{FF2B5EF4-FFF2-40B4-BE49-F238E27FC236}">
                <a16:creationId xmlns:a16="http://schemas.microsoft.com/office/drawing/2014/main" id="{BE09A827-1F44-4044-A86A-90E3205EFB23}"/>
              </a:ext>
            </a:extLst>
          </p:cNvPr>
          <p:cNvGrpSpPr/>
          <p:nvPr/>
        </p:nvGrpSpPr>
        <p:grpSpPr>
          <a:xfrm>
            <a:off x="1066800" y="1291431"/>
            <a:ext cx="9525000" cy="4042062"/>
            <a:chOff x="152400" y="1736725"/>
            <a:chExt cx="9525000" cy="4042062"/>
          </a:xfrm>
        </p:grpSpPr>
        <p:sp>
          <p:nvSpPr>
            <p:cNvPr id="18" name="Text Box 6">
              <a:extLst>
                <a:ext uri="{FF2B5EF4-FFF2-40B4-BE49-F238E27FC236}">
                  <a16:creationId xmlns:a16="http://schemas.microsoft.com/office/drawing/2014/main" id="{EDBF1B51-D5BF-4977-AA6A-BA3752D7D1D7}"/>
                </a:ext>
              </a:extLst>
            </p:cNvPr>
            <p:cNvSpPr txBox="1">
              <a:spLocks noChangeArrowheads="1"/>
            </p:cNvSpPr>
            <p:nvPr/>
          </p:nvSpPr>
          <p:spPr bwMode="auto">
            <a:xfrm>
              <a:off x="6828559" y="3360702"/>
              <a:ext cx="2819400" cy="830997"/>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FACILITY EXPANSION COVERS FORMER UNTREATED WASTE SEEPAGE LAGOON LOCATIONS</a:t>
              </a:r>
            </a:p>
          </p:txBody>
        </p:sp>
        <p:sp>
          <p:nvSpPr>
            <p:cNvPr id="19" name="Oval 18">
              <a:extLst>
                <a:ext uri="{FF2B5EF4-FFF2-40B4-BE49-F238E27FC236}">
                  <a16:creationId xmlns:a16="http://schemas.microsoft.com/office/drawing/2014/main" id="{6DD5DB2E-E571-47B9-A8DF-BBC6AD127308}"/>
                </a:ext>
              </a:extLst>
            </p:cNvPr>
            <p:cNvSpPr>
              <a:spLocks noChangeArrowheads="1"/>
            </p:cNvSpPr>
            <p:nvPr/>
          </p:nvSpPr>
          <p:spPr bwMode="auto">
            <a:xfrm>
              <a:off x="5105400" y="4495800"/>
              <a:ext cx="1676400" cy="990600"/>
            </a:xfrm>
            <a:prstGeom prst="ellipse">
              <a:avLst/>
            </a:prstGeom>
            <a:noFill/>
            <a:ln w="28575">
              <a:solidFill>
                <a:srgbClr val="FF00FF"/>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 name="Line 8">
              <a:extLst>
                <a:ext uri="{FF2B5EF4-FFF2-40B4-BE49-F238E27FC236}">
                  <a16:creationId xmlns:a16="http://schemas.microsoft.com/office/drawing/2014/main" id="{87B5825B-AF7B-4D1D-91EA-F2B5BFD9785A}"/>
                </a:ext>
              </a:extLst>
            </p:cNvPr>
            <p:cNvSpPr>
              <a:spLocks noChangeShapeType="1"/>
            </p:cNvSpPr>
            <p:nvPr/>
          </p:nvSpPr>
          <p:spPr bwMode="auto">
            <a:xfrm>
              <a:off x="3387436" y="3533775"/>
              <a:ext cx="1717964" cy="1343025"/>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Text Box 9">
              <a:extLst>
                <a:ext uri="{FF2B5EF4-FFF2-40B4-BE49-F238E27FC236}">
                  <a16:creationId xmlns:a16="http://schemas.microsoft.com/office/drawing/2014/main" id="{378F37E8-143A-452D-A38C-050A1B3A736B}"/>
                </a:ext>
              </a:extLst>
            </p:cNvPr>
            <p:cNvSpPr txBox="1">
              <a:spLocks noChangeArrowheads="1"/>
            </p:cNvSpPr>
            <p:nvPr/>
          </p:nvSpPr>
          <p:spPr bwMode="auto">
            <a:xfrm>
              <a:off x="152400" y="2895601"/>
              <a:ext cx="3235036" cy="1446550"/>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TREATED WASTE SETTLING LAGOONS AND INDUSTRIAL WASTE LANDFILL </a:t>
              </a:r>
            </a:p>
            <a:p>
              <a:pPr>
                <a:spcBef>
                  <a:spcPct val="50000"/>
                </a:spcBef>
              </a:pPr>
              <a:r>
                <a:rPr lang="en-US" altLang="en-US" sz="1600" b="1" i="1" dirty="0"/>
                <a:t>REMOVED IN 1988/89 </a:t>
              </a:r>
            </a:p>
            <a:p>
              <a:r>
                <a:rPr lang="en-US" altLang="en-US" sz="1600" b="1" i="1" dirty="0"/>
                <a:t>(SOURCE AREA REMOVAL ACTION)</a:t>
              </a:r>
            </a:p>
          </p:txBody>
        </p:sp>
        <p:sp>
          <p:nvSpPr>
            <p:cNvPr id="22" name="Text Box 10">
              <a:extLst>
                <a:ext uri="{FF2B5EF4-FFF2-40B4-BE49-F238E27FC236}">
                  <a16:creationId xmlns:a16="http://schemas.microsoft.com/office/drawing/2014/main" id="{2A8672DA-6FF7-4C8A-9394-B1AFE73F6AE3}"/>
                </a:ext>
              </a:extLst>
            </p:cNvPr>
            <p:cNvSpPr txBox="1">
              <a:spLocks noChangeArrowheads="1"/>
            </p:cNvSpPr>
            <p:nvPr/>
          </p:nvSpPr>
          <p:spPr bwMode="auto">
            <a:xfrm>
              <a:off x="7585364" y="5194012"/>
              <a:ext cx="1828800" cy="584775"/>
            </a:xfrm>
            <a:prstGeom prst="rect">
              <a:avLst/>
            </a:prstGeom>
            <a:solidFill>
              <a:srgbClr val="FFFF00"/>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FORMER FINAL EFFLUENT POND</a:t>
              </a:r>
            </a:p>
          </p:txBody>
        </p:sp>
        <p:sp>
          <p:nvSpPr>
            <p:cNvPr id="23" name="Oval 22">
              <a:extLst>
                <a:ext uri="{FF2B5EF4-FFF2-40B4-BE49-F238E27FC236}">
                  <a16:creationId xmlns:a16="http://schemas.microsoft.com/office/drawing/2014/main" id="{16B930FF-30DB-4F5E-99D8-65CCC2220422}"/>
                </a:ext>
              </a:extLst>
            </p:cNvPr>
            <p:cNvSpPr>
              <a:spLocks noChangeArrowheads="1"/>
            </p:cNvSpPr>
            <p:nvPr/>
          </p:nvSpPr>
          <p:spPr bwMode="auto">
            <a:xfrm>
              <a:off x="5105400" y="3200400"/>
              <a:ext cx="304800" cy="3048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Oval 23">
              <a:extLst>
                <a:ext uri="{FF2B5EF4-FFF2-40B4-BE49-F238E27FC236}">
                  <a16:creationId xmlns:a16="http://schemas.microsoft.com/office/drawing/2014/main" id="{E444FD0A-502E-4EF2-A63F-F278CA225A7D}"/>
                </a:ext>
              </a:extLst>
            </p:cNvPr>
            <p:cNvSpPr>
              <a:spLocks noChangeArrowheads="1"/>
            </p:cNvSpPr>
            <p:nvPr/>
          </p:nvSpPr>
          <p:spPr bwMode="auto">
            <a:xfrm>
              <a:off x="5410200" y="3124200"/>
              <a:ext cx="304800" cy="3048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Line 15">
              <a:extLst>
                <a:ext uri="{FF2B5EF4-FFF2-40B4-BE49-F238E27FC236}">
                  <a16:creationId xmlns:a16="http://schemas.microsoft.com/office/drawing/2014/main" id="{8748E2E1-D676-4A20-9BA6-FC6001FBEBA9}"/>
                </a:ext>
              </a:extLst>
            </p:cNvPr>
            <p:cNvSpPr>
              <a:spLocks noChangeShapeType="1"/>
            </p:cNvSpPr>
            <p:nvPr/>
          </p:nvSpPr>
          <p:spPr bwMode="auto">
            <a:xfrm flipH="1" flipV="1">
              <a:off x="5372100" y="3440906"/>
              <a:ext cx="1447800" cy="381000"/>
            </a:xfrm>
            <a:prstGeom prst="line">
              <a:avLst/>
            </a:prstGeom>
            <a:noFill/>
            <a:ln w="38100">
              <a:solidFill>
                <a:srgbClr val="FF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Oval 25">
              <a:extLst>
                <a:ext uri="{FF2B5EF4-FFF2-40B4-BE49-F238E27FC236}">
                  <a16:creationId xmlns:a16="http://schemas.microsoft.com/office/drawing/2014/main" id="{0D8E6D14-D32C-4C7C-B9DA-D7A9792A49E8}"/>
                </a:ext>
              </a:extLst>
            </p:cNvPr>
            <p:cNvSpPr>
              <a:spLocks noChangeArrowheads="1"/>
            </p:cNvSpPr>
            <p:nvPr/>
          </p:nvSpPr>
          <p:spPr bwMode="auto">
            <a:xfrm>
              <a:off x="5181600" y="25146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 name="Oval 26">
              <a:extLst>
                <a:ext uri="{FF2B5EF4-FFF2-40B4-BE49-F238E27FC236}">
                  <a16:creationId xmlns:a16="http://schemas.microsoft.com/office/drawing/2014/main" id="{AEB595FB-E4CE-4F52-A4A3-0409606C3725}"/>
                </a:ext>
              </a:extLst>
            </p:cNvPr>
            <p:cNvSpPr>
              <a:spLocks noChangeArrowheads="1"/>
            </p:cNvSpPr>
            <p:nvPr/>
          </p:nvSpPr>
          <p:spPr bwMode="auto">
            <a:xfrm>
              <a:off x="4724400" y="31242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Oval 27">
              <a:extLst>
                <a:ext uri="{FF2B5EF4-FFF2-40B4-BE49-F238E27FC236}">
                  <a16:creationId xmlns:a16="http://schemas.microsoft.com/office/drawing/2014/main" id="{2D2CBBEA-73AA-4C16-AAA1-DE51D8BCE123}"/>
                </a:ext>
              </a:extLst>
            </p:cNvPr>
            <p:cNvSpPr>
              <a:spLocks noChangeArrowheads="1"/>
            </p:cNvSpPr>
            <p:nvPr/>
          </p:nvSpPr>
          <p:spPr bwMode="auto">
            <a:xfrm>
              <a:off x="4953000" y="28194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 name="Oval 28">
              <a:extLst>
                <a:ext uri="{FF2B5EF4-FFF2-40B4-BE49-F238E27FC236}">
                  <a16:creationId xmlns:a16="http://schemas.microsoft.com/office/drawing/2014/main" id="{8C657F72-B8F8-4B18-BB02-DA29B3651E71}"/>
                </a:ext>
              </a:extLst>
            </p:cNvPr>
            <p:cNvSpPr>
              <a:spLocks noChangeArrowheads="1"/>
            </p:cNvSpPr>
            <p:nvPr/>
          </p:nvSpPr>
          <p:spPr bwMode="auto">
            <a:xfrm>
              <a:off x="5181600" y="34290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 name="Oval 29">
              <a:extLst>
                <a:ext uri="{FF2B5EF4-FFF2-40B4-BE49-F238E27FC236}">
                  <a16:creationId xmlns:a16="http://schemas.microsoft.com/office/drawing/2014/main" id="{9A97D8B6-8FA3-4D0E-8A86-716316D8EB23}"/>
                </a:ext>
              </a:extLst>
            </p:cNvPr>
            <p:cNvSpPr>
              <a:spLocks noChangeArrowheads="1"/>
            </p:cNvSpPr>
            <p:nvPr/>
          </p:nvSpPr>
          <p:spPr bwMode="auto">
            <a:xfrm>
              <a:off x="5638800" y="3276600"/>
              <a:ext cx="152400" cy="152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 name="Text Box 23">
              <a:extLst>
                <a:ext uri="{FF2B5EF4-FFF2-40B4-BE49-F238E27FC236}">
                  <a16:creationId xmlns:a16="http://schemas.microsoft.com/office/drawing/2014/main" id="{933A2680-4DB1-4152-B237-B55EF6FB85CA}"/>
                </a:ext>
              </a:extLst>
            </p:cNvPr>
            <p:cNvSpPr txBox="1">
              <a:spLocks noChangeArrowheads="1"/>
            </p:cNvSpPr>
            <p:nvPr/>
          </p:nvSpPr>
          <p:spPr bwMode="auto">
            <a:xfrm>
              <a:off x="6781800" y="1736725"/>
              <a:ext cx="2895600" cy="854075"/>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altLang="en-US" sz="1600" b="1" i="1" dirty="0"/>
                <a:t>MONITORING WELLS INSTALLED BY THE EPA IN 1986</a:t>
              </a:r>
            </a:p>
          </p:txBody>
        </p:sp>
        <p:sp>
          <p:nvSpPr>
            <p:cNvPr id="32" name="Line 24">
              <a:extLst>
                <a:ext uri="{FF2B5EF4-FFF2-40B4-BE49-F238E27FC236}">
                  <a16:creationId xmlns:a16="http://schemas.microsoft.com/office/drawing/2014/main" id="{402F30BE-8370-4143-9DF2-5E615D83118E}"/>
                </a:ext>
              </a:extLst>
            </p:cNvPr>
            <p:cNvSpPr>
              <a:spLocks noChangeShapeType="1"/>
            </p:cNvSpPr>
            <p:nvPr/>
          </p:nvSpPr>
          <p:spPr bwMode="auto">
            <a:xfrm flipH="1">
              <a:off x="5299364" y="2145506"/>
              <a:ext cx="1482436" cy="4572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pic>
        <p:nvPicPr>
          <p:cNvPr id="33" name="Picture 4" descr="Petoskey13">
            <a:extLst>
              <a:ext uri="{FF2B5EF4-FFF2-40B4-BE49-F238E27FC236}">
                <a16:creationId xmlns:a16="http://schemas.microsoft.com/office/drawing/2014/main" id="{25A691E1-970D-4210-86B7-8AD2FAAA39CC}"/>
              </a:ext>
            </a:extLst>
          </p:cNvPr>
          <p:cNvPicPr>
            <a:picLocks noGrp="1" noChangeAspect="1" noChangeArrowheads="1"/>
          </p:cNvPicPr>
          <p:nvPr>
            <p:ph idx="1"/>
          </p:nvPr>
        </p:nvPicPr>
        <p:blipFill>
          <a:blip r:embed="rId4" cstate="print">
            <a:lum bright="6000" contrast="2000"/>
            <a:extLst>
              <a:ext uri="{28A0092B-C50C-407E-A947-70E740481C1C}">
                <a14:useLocalDpi xmlns:a14="http://schemas.microsoft.com/office/drawing/2010/main" val="0"/>
              </a:ext>
            </a:extLst>
          </a:blip>
          <a:srcRect t="2646" r="2913"/>
          <a:stretch>
            <a:fillRect/>
          </a:stretch>
        </p:blipFill>
        <p:spPr>
          <a:xfrm>
            <a:off x="1066800" y="3933162"/>
            <a:ext cx="3235037" cy="1781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200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p:txBody>
          <a:bodyPr/>
          <a:lstStyle/>
          <a:p>
            <a:r>
              <a:rPr lang="en-US" dirty="0"/>
              <a:t>2021 Detected TCE Concentrations</a:t>
            </a:r>
          </a:p>
        </p:txBody>
      </p:sp>
      <p:pic>
        <p:nvPicPr>
          <p:cNvPr id="5" name="Picture 4" descr="Diagram&#10;&#10;Description automatically generated">
            <a:extLst>
              <a:ext uri="{FF2B5EF4-FFF2-40B4-BE49-F238E27FC236}">
                <a16:creationId xmlns:a16="http://schemas.microsoft.com/office/drawing/2014/main" id="{D3263986-A827-4B03-9D77-C9B01BBB6D84}"/>
              </a:ext>
            </a:extLst>
          </p:cNvPr>
          <p:cNvPicPr>
            <a:picLocks noChangeAspect="1"/>
          </p:cNvPicPr>
          <p:nvPr/>
        </p:nvPicPr>
        <p:blipFill rotWithShape="1">
          <a:blip r:embed="rId3">
            <a:extLst>
              <a:ext uri="{28A0092B-C50C-407E-A947-70E740481C1C}">
                <a14:useLocalDpi xmlns:a14="http://schemas.microsoft.com/office/drawing/2010/main" val="0"/>
              </a:ext>
            </a:extLst>
          </a:blip>
          <a:srcRect b="8019"/>
          <a:stretch/>
        </p:blipFill>
        <p:spPr>
          <a:xfrm>
            <a:off x="2600410" y="990600"/>
            <a:ext cx="8905790" cy="5108448"/>
          </a:xfrm>
          <a:prstGeom prst="rect">
            <a:avLst/>
          </a:prstGeom>
        </p:spPr>
      </p:pic>
      <p:sp>
        <p:nvSpPr>
          <p:cNvPr id="18" name="Content Placeholder 2">
            <a:extLst>
              <a:ext uri="{FF2B5EF4-FFF2-40B4-BE49-F238E27FC236}">
                <a16:creationId xmlns:a16="http://schemas.microsoft.com/office/drawing/2014/main" id="{E514EA62-1FF6-404B-A2CB-416F1E055DAA}"/>
              </a:ext>
            </a:extLst>
          </p:cNvPr>
          <p:cNvSpPr>
            <a:spLocks noGrp="1"/>
          </p:cNvSpPr>
          <p:nvPr>
            <p:ph idx="1"/>
          </p:nvPr>
        </p:nvSpPr>
        <p:spPr>
          <a:xfrm>
            <a:off x="16042" y="1365584"/>
            <a:ext cx="2584368" cy="4126832"/>
          </a:xfrm>
          <a:solidFill>
            <a:schemeClr val="bg1"/>
          </a:solidFill>
        </p:spPr>
        <p:txBody>
          <a:bodyPr>
            <a:noAutofit/>
          </a:bodyPr>
          <a:lstStyle/>
          <a:p>
            <a:pPr marL="112713" indent="-112713"/>
            <a:r>
              <a:rPr lang="en-US" sz="1600" dirty="0"/>
              <a:t>6173 Shanty Creek Rd     TCE = “Trace” or &lt;0.5 ppb.</a:t>
            </a:r>
          </a:p>
          <a:p>
            <a:pPr marL="112713" indent="-112713"/>
            <a:r>
              <a:rPr lang="en-US" sz="1600" dirty="0"/>
              <a:t>6373 Shanty Creek Rd     TCE = 0.7 ppb)</a:t>
            </a:r>
          </a:p>
          <a:p>
            <a:pPr marL="112713" indent="-112713"/>
            <a:r>
              <a:rPr lang="en-US" sz="1600" dirty="0"/>
              <a:t>MW-109S TCE = 2.9 ppb</a:t>
            </a:r>
          </a:p>
          <a:p>
            <a:pPr marL="112713" indent="-112713"/>
            <a:r>
              <a:rPr lang="en-US" sz="1600" dirty="0"/>
              <a:t>MW-108S/D TCE = 1.8 and 3.0 ppb, respectively</a:t>
            </a:r>
          </a:p>
          <a:p>
            <a:pPr marL="112713" indent="-112713"/>
            <a:r>
              <a:rPr lang="en-US" sz="1600" dirty="0"/>
              <a:t>MW-3855 TCE not detected (1.2 ppb in fall 2020)</a:t>
            </a:r>
          </a:p>
          <a:p>
            <a:pPr marL="112713" indent="-112713"/>
            <a:r>
              <a:rPr lang="en-US" sz="1600" dirty="0"/>
              <a:t>The drinking water standard for TCE is 5 ppb</a:t>
            </a:r>
          </a:p>
          <a:p>
            <a:pPr marL="112713" indent="-112713"/>
            <a:r>
              <a:rPr lang="en-US" sz="1600" dirty="0"/>
              <a:t>TCE was not detected in the CRWF Aquifer at these locations</a:t>
            </a:r>
          </a:p>
          <a:p>
            <a:pPr marL="0" indent="0" algn="r">
              <a:buNone/>
            </a:pPr>
            <a:r>
              <a:rPr lang="en-US" sz="800" dirty="0"/>
              <a:t>ppb = parts per billion</a:t>
            </a:r>
          </a:p>
        </p:txBody>
      </p:sp>
      <p:sp>
        <p:nvSpPr>
          <p:cNvPr id="8" name="Oval 7">
            <a:extLst>
              <a:ext uri="{FF2B5EF4-FFF2-40B4-BE49-F238E27FC236}">
                <a16:creationId xmlns:a16="http://schemas.microsoft.com/office/drawing/2014/main" id="{C87556CD-C5F8-41D1-834F-37A552429C91}"/>
              </a:ext>
            </a:extLst>
          </p:cNvPr>
          <p:cNvSpPr/>
          <p:nvPr/>
        </p:nvSpPr>
        <p:spPr>
          <a:xfrm>
            <a:off x="3464650" y="4091781"/>
            <a:ext cx="73768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EB73050-FB7D-4097-9075-1FB0BF56A9B1}"/>
              </a:ext>
            </a:extLst>
          </p:cNvPr>
          <p:cNvSpPr/>
          <p:nvPr/>
        </p:nvSpPr>
        <p:spPr>
          <a:xfrm>
            <a:off x="3886200" y="4998243"/>
            <a:ext cx="81388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7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3C0F1BA-A97A-44AB-828D-6E7BC33FC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338" y="1828800"/>
            <a:ext cx="5214545" cy="4023279"/>
          </a:xfrm>
          <a:prstGeom prst="rect">
            <a:avLst/>
          </a:prstGeom>
          <a:noFill/>
          <a:ln>
            <a:noFill/>
          </a:ln>
        </p:spPr>
      </p:pic>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normAutofit/>
          </a:bodyPr>
          <a:lstStyle/>
          <a:p>
            <a:r>
              <a:rPr lang="en-US" dirty="0"/>
              <a:t>The Well First Policy</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83925" y="1589624"/>
            <a:ext cx="7002675" cy="4430176"/>
          </a:xfrm>
          <a:noFill/>
        </p:spPr>
        <p:txBody>
          <a:bodyPr>
            <a:normAutofit lnSpcReduction="10000"/>
          </a:bodyPr>
          <a:lstStyle/>
          <a:p>
            <a:pPr marL="0" indent="0">
              <a:lnSpc>
                <a:spcPct val="120000"/>
              </a:lnSpc>
              <a:buNone/>
            </a:pPr>
            <a:endParaRPr lang="en-US" sz="2000" dirty="0"/>
          </a:p>
          <a:p>
            <a:pPr lvl="1">
              <a:lnSpc>
                <a:spcPct val="120000"/>
              </a:lnSpc>
              <a:spcBef>
                <a:spcPts val="200"/>
              </a:spcBef>
            </a:pPr>
            <a:r>
              <a:rPr lang="en-US" sz="1800" dirty="0"/>
              <a:t>Targeted well depth zones to avoid plume</a:t>
            </a:r>
          </a:p>
          <a:p>
            <a:pPr lvl="1">
              <a:lnSpc>
                <a:spcPct val="120000"/>
              </a:lnSpc>
              <a:spcBef>
                <a:spcPts val="200"/>
              </a:spcBef>
            </a:pPr>
            <a:r>
              <a:rPr lang="en-US" sz="1800" dirty="0"/>
              <a:t>Specifications for well drilling, construction and development</a:t>
            </a:r>
          </a:p>
          <a:p>
            <a:pPr lvl="1">
              <a:lnSpc>
                <a:spcPct val="120000"/>
              </a:lnSpc>
              <a:spcBef>
                <a:spcPts val="200"/>
              </a:spcBef>
            </a:pPr>
            <a:r>
              <a:rPr lang="en-US" sz="1800" dirty="0"/>
              <a:t>Water quality sampling requirement (TCE)</a:t>
            </a:r>
          </a:p>
          <a:p>
            <a:pPr lvl="1">
              <a:lnSpc>
                <a:spcPct val="120000"/>
              </a:lnSpc>
              <a:spcBef>
                <a:spcPts val="200"/>
              </a:spcBef>
            </a:pPr>
            <a:r>
              <a:rPr lang="en-US" sz="1800" dirty="0"/>
              <a:t>Mandatory well final inspection prior to use</a:t>
            </a:r>
          </a:p>
          <a:p>
            <a:pPr lvl="1">
              <a:lnSpc>
                <a:spcPct val="120000"/>
              </a:lnSpc>
              <a:spcBef>
                <a:spcPts val="200"/>
              </a:spcBef>
            </a:pPr>
            <a:r>
              <a:rPr lang="en-US" sz="1800" dirty="0"/>
              <a:t>Connection to public water if/when it becomes available</a:t>
            </a:r>
          </a:p>
          <a:p>
            <a:pPr lvl="1">
              <a:lnSpc>
                <a:spcPct val="120000"/>
              </a:lnSpc>
              <a:spcBef>
                <a:spcPts val="200"/>
              </a:spcBef>
            </a:pPr>
            <a:r>
              <a:rPr lang="en-US" sz="1800" dirty="0"/>
              <a:t>Well abandonment. Conversion for EGLE monitoring-only purposes allowed.</a:t>
            </a:r>
          </a:p>
          <a:p>
            <a:pPr>
              <a:lnSpc>
                <a:spcPct val="120000"/>
              </a:lnSpc>
            </a:pPr>
            <a:r>
              <a:rPr lang="en-US" sz="2000" dirty="0"/>
              <a:t>Restricts the issuance of other permits (i.e. sewage) without demonstrating compliance with Well First requirements</a:t>
            </a:r>
          </a:p>
          <a:p>
            <a:pPr>
              <a:lnSpc>
                <a:spcPct val="120000"/>
              </a:lnSpc>
            </a:pPr>
            <a:r>
              <a:rPr lang="en-US" sz="2000" dirty="0"/>
              <a:t>EGLE supports the HDNW to determine targeted wells depths for requested permits</a:t>
            </a:r>
            <a:endParaRPr lang="en-US" sz="2400" b="1" dirty="0"/>
          </a:p>
          <a:p>
            <a:pPr>
              <a:lnSpc>
                <a:spcPct val="110000"/>
              </a:lnSpc>
            </a:pPr>
            <a:endParaRPr lang="en-US" sz="2400" dirty="0"/>
          </a:p>
        </p:txBody>
      </p:sp>
      <p:sp>
        <p:nvSpPr>
          <p:cNvPr id="5" name="Content Placeholder 2">
            <a:extLst>
              <a:ext uri="{FF2B5EF4-FFF2-40B4-BE49-F238E27FC236}">
                <a16:creationId xmlns:a16="http://schemas.microsoft.com/office/drawing/2014/main" id="{B2E33C97-CDAF-4B31-8389-C7AE2A22BC95}"/>
              </a:ext>
            </a:extLst>
          </p:cNvPr>
          <p:cNvSpPr txBox="1">
            <a:spLocks/>
          </p:cNvSpPr>
          <p:nvPr/>
        </p:nvSpPr>
        <p:spPr>
          <a:xfrm>
            <a:off x="76200" y="1135777"/>
            <a:ext cx="11811000" cy="892719"/>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Policy prevents the installation of new wells where public water is available.</a:t>
            </a:r>
          </a:p>
          <a:p>
            <a:r>
              <a:rPr lang="en-US" sz="2000" dirty="0"/>
              <a:t>Where public water is not available, the policy outlines requirements for well construction and sampling:</a:t>
            </a:r>
          </a:p>
        </p:txBody>
      </p:sp>
      <p:sp>
        <p:nvSpPr>
          <p:cNvPr id="6" name="Oval 5">
            <a:extLst>
              <a:ext uri="{FF2B5EF4-FFF2-40B4-BE49-F238E27FC236}">
                <a16:creationId xmlns:a16="http://schemas.microsoft.com/office/drawing/2014/main" id="{C0EF0834-5508-4229-9613-71875386E872}"/>
              </a:ext>
            </a:extLst>
          </p:cNvPr>
          <p:cNvSpPr>
            <a:spLocks noChangeAspect="1"/>
          </p:cNvSpPr>
          <p:nvPr/>
        </p:nvSpPr>
        <p:spPr>
          <a:xfrm rot="20497889">
            <a:off x="8239538" y="3225715"/>
            <a:ext cx="175452"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369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VIAP Conceptual Site Model</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152400" y="1143000"/>
            <a:ext cx="3581399" cy="4827104"/>
          </a:xfrm>
        </p:spPr>
        <p:txBody>
          <a:bodyPr>
            <a:normAutofit fontScale="85000" lnSpcReduction="20000"/>
          </a:bodyPr>
          <a:lstStyle/>
          <a:p>
            <a:r>
              <a:rPr lang="en-US" sz="2500" dirty="0"/>
              <a:t>Source area TCE</a:t>
            </a:r>
          </a:p>
          <a:p>
            <a:pPr lvl="1">
              <a:lnSpc>
                <a:spcPct val="120000"/>
              </a:lnSpc>
              <a:spcBef>
                <a:spcPts val="200"/>
              </a:spcBef>
            </a:pPr>
            <a:r>
              <a:rPr lang="en-US" sz="2500" dirty="0"/>
              <a:t>Low level residual sources in soil</a:t>
            </a:r>
          </a:p>
          <a:p>
            <a:pPr lvl="1">
              <a:lnSpc>
                <a:spcPct val="120000"/>
              </a:lnSpc>
              <a:spcBef>
                <a:spcPts val="200"/>
              </a:spcBef>
            </a:pPr>
            <a:r>
              <a:rPr lang="en-US" sz="2500" dirty="0"/>
              <a:t>Impacts at water table</a:t>
            </a:r>
          </a:p>
          <a:p>
            <a:pPr marL="346075" lvl="1" indent="-346075">
              <a:lnSpc>
                <a:spcPct val="120000"/>
              </a:lnSpc>
              <a:buFont typeface="Arial" panose="020B0604020202020204" pitchFamily="34" charset="0"/>
              <a:buChar char="•"/>
            </a:pPr>
            <a:r>
              <a:rPr lang="en-US" sz="2500" dirty="0"/>
              <a:t>Volatilization of TCE from the groundwater plume away from the plant</a:t>
            </a:r>
          </a:p>
          <a:p>
            <a:pPr lvl="1">
              <a:lnSpc>
                <a:spcPct val="110000"/>
              </a:lnSpc>
              <a:spcBef>
                <a:spcPts val="200"/>
              </a:spcBef>
            </a:pPr>
            <a:r>
              <a:rPr lang="en-US" sz="2500" dirty="0"/>
              <a:t>Limited extent of TCE at the water table</a:t>
            </a:r>
          </a:p>
          <a:p>
            <a:pPr lvl="1">
              <a:lnSpc>
                <a:spcPct val="110000"/>
              </a:lnSpc>
              <a:spcBef>
                <a:spcPts val="200"/>
              </a:spcBef>
            </a:pPr>
            <a:r>
              <a:rPr lang="en-US" sz="2500" dirty="0"/>
              <a:t>Vertical gradients near groundwater venting areas bring TCE impacted groundwater up</a:t>
            </a:r>
          </a:p>
          <a:p>
            <a:pPr marL="457200" lvl="1" indent="0">
              <a:buNone/>
            </a:pPr>
            <a:endParaRPr lang="en-US" sz="2500" dirty="0"/>
          </a:p>
        </p:txBody>
      </p:sp>
      <p:pic>
        <p:nvPicPr>
          <p:cNvPr id="17" name="Picture 16">
            <a:extLst>
              <a:ext uri="{FF2B5EF4-FFF2-40B4-BE49-F238E27FC236}">
                <a16:creationId xmlns:a16="http://schemas.microsoft.com/office/drawing/2014/main" id="{C5AE057F-DD44-45C1-BF1A-B5F7D91EE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90817" y="1143000"/>
            <a:ext cx="8277334" cy="5010833"/>
          </a:xfrm>
          <a:prstGeom prst="rect">
            <a:avLst/>
          </a:prstGeom>
          <a:noFill/>
          <a:ln>
            <a:solidFill>
              <a:schemeClr val="accent1"/>
            </a:solidFill>
          </a:ln>
        </p:spPr>
      </p:pic>
      <p:sp>
        <p:nvSpPr>
          <p:cNvPr id="3" name="Arrow: Right 2">
            <a:extLst>
              <a:ext uri="{FF2B5EF4-FFF2-40B4-BE49-F238E27FC236}">
                <a16:creationId xmlns:a16="http://schemas.microsoft.com/office/drawing/2014/main" id="{63767F4A-E318-4B55-98B8-5DFA9F1F84B1}"/>
              </a:ext>
            </a:extLst>
          </p:cNvPr>
          <p:cNvSpPr/>
          <p:nvPr/>
        </p:nvSpPr>
        <p:spPr>
          <a:xfrm rot="8711335">
            <a:off x="10599912" y="2779882"/>
            <a:ext cx="152400" cy="762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096FF82-32E7-46A9-A723-C3D859EEC3A3}"/>
              </a:ext>
            </a:extLst>
          </p:cNvPr>
          <p:cNvSpPr/>
          <p:nvPr/>
        </p:nvSpPr>
        <p:spPr>
          <a:xfrm rot="10173575">
            <a:off x="7535686" y="3770483"/>
            <a:ext cx="152400" cy="762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749F60-D868-4E6F-83B1-413695FF2E7E}"/>
              </a:ext>
            </a:extLst>
          </p:cNvPr>
          <p:cNvSpPr/>
          <p:nvPr/>
        </p:nvSpPr>
        <p:spPr>
          <a:xfrm rot="19432045">
            <a:off x="3954590" y="3771404"/>
            <a:ext cx="152400" cy="762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44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274638"/>
            <a:ext cx="5146370" cy="868362"/>
          </a:xfrm>
        </p:spPr>
        <p:txBody>
          <a:bodyPr>
            <a:normAutofit fontScale="90000"/>
          </a:bodyPr>
          <a:lstStyle/>
          <a:p>
            <a:r>
              <a:rPr lang="en-US" dirty="0"/>
              <a:t>Source Area Vapor Assessment</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228600" y="1309859"/>
            <a:ext cx="5715000" cy="4825502"/>
          </a:xfrm>
        </p:spPr>
        <p:txBody>
          <a:bodyPr>
            <a:normAutofit lnSpcReduction="10000"/>
          </a:bodyPr>
          <a:lstStyle/>
          <a:p>
            <a:r>
              <a:rPr lang="en-US" sz="2200" dirty="0"/>
              <a:t>Seasonal vapor investigations conducted at former plant and surrounding properties since 2017</a:t>
            </a:r>
          </a:p>
          <a:p>
            <a:r>
              <a:rPr lang="en-US" sz="2200" dirty="0"/>
              <a:t>TCE vapors are highest below the former plant building and TCE levels typically increase near the water table</a:t>
            </a:r>
          </a:p>
          <a:p>
            <a:r>
              <a:rPr lang="en-US" sz="2200" dirty="0"/>
              <a:t>Paired sub-slab and indoor air sampling &amp; VIAP building assessments offsite</a:t>
            </a:r>
          </a:p>
          <a:p>
            <a:r>
              <a:rPr lang="en-US" sz="2200" dirty="0"/>
              <a:t>Where the pathway is potentially complete, mitigation measures are implemented to prevent soil vapor intrusion into buildings: </a:t>
            </a:r>
          </a:p>
          <a:p>
            <a:pPr lvl="1">
              <a:spcBef>
                <a:spcPts val="200"/>
              </a:spcBef>
            </a:pPr>
            <a:r>
              <a:rPr lang="en-US" sz="2200" dirty="0"/>
              <a:t>Sealing of floors, joints and/or cracks</a:t>
            </a:r>
          </a:p>
          <a:p>
            <a:pPr lvl="1"/>
            <a:r>
              <a:rPr lang="en-US" sz="2200" dirty="0"/>
              <a:t>Sub-slab depressurization                         systems (SSDS)</a:t>
            </a:r>
          </a:p>
        </p:txBody>
      </p:sp>
      <p:sp>
        <p:nvSpPr>
          <p:cNvPr id="5" name="Rectangle 4">
            <a:extLst>
              <a:ext uri="{FF2B5EF4-FFF2-40B4-BE49-F238E27FC236}">
                <a16:creationId xmlns:a16="http://schemas.microsoft.com/office/drawing/2014/main" id="{F4E9B877-708A-467F-BEA7-EC5330457C93}"/>
              </a:ext>
            </a:extLst>
          </p:cNvPr>
          <p:cNvSpPr/>
          <p:nvPr/>
        </p:nvSpPr>
        <p:spPr>
          <a:xfrm>
            <a:off x="6705600" y="4953000"/>
            <a:ext cx="548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ndoor, floor, dirty&#10;&#10;Description automatically generated">
            <a:extLst>
              <a:ext uri="{FF2B5EF4-FFF2-40B4-BE49-F238E27FC236}">
                <a16:creationId xmlns:a16="http://schemas.microsoft.com/office/drawing/2014/main" id="{C56AA031-0B78-4940-B71A-6214F5DA4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9517" y="4495800"/>
            <a:ext cx="942975" cy="1676400"/>
          </a:xfrm>
          <a:prstGeom prst="rect">
            <a:avLst/>
          </a:prstGeom>
        </p:spPr>
      </p:pic>
      <p:sp>
        <p:nvSpPr>
          <p:cNvPr id="13" name="TextBox 12">
            <a:extLst>
              <a:ext uri="{FF2B5EF4-FFF2-40B4-BE49-F238E27FC236}">
                <a16:creationId xmlns:a16="http://schemas.microsoft.com/office/drawing/2014/main" id="{DB732FE4-03CC-4991-B8C7-60D31EA561BA}"/>
              </a:ext>
            </a:extLst>
          </p:cNvPr>
          <p:cNvSpPr txBox="1"/>
          <p:nvPr/>
        </p:nvSpPr>
        <p:spPr>
          <a:xfrm>
            <a:off x="10672373" y="4569081"/>
            <a:ext cx="1595960" cy="1200329"/>
          </a:xfrm>
          <a:prstGeom prst="rect">
            <a:avLst/>
          </a:prstGeom>
          <a:noFill/>
        </p:spPr>
        <p:txBody>
          <a:bodyPr wrap="square" rtlCol="0">
            <a:spAutoFit/>
          </a:bodyPr>
          <a:lstStyle/>
          <a:p>
            <a:r>
              <a:rPr lang="en-US" sz="1200" dirty="0"/>
              <a:t>Building assessments </a:t>
            </a:r>
          </a:p>
          <a:p>
            <a:pPr marL="171450" indent="-171450">
              <a:buFont typeface="Arial" panose="020B0604020202020204" pitchFamily="34" charset="0"/>
              <a:buChar char="•"/>
            </a:pPr>
            <a:r>
              <a:rPr lang="en-US" sz="1200" dirty="0"/>
              <a:t>Preferential pathway (sewers/pipes)</a:t>
            </a:r>
          </a:p>
          <a:p>
            <a:pPr marL="171450" indent="-171450">
              <a:buFont typeface="Arial" panose="020B0604020202020204" pitchFamily="34" charset="0"/>
              <a:buChar char="•"/>
            </a:pPr>
            <a:r>
              <a:rPr lang="en-US" sz="1200" dirty="0"/>
              <a:t>Low level volatile screening</a:t>
            </a:r>
          </a:p>
        </p:txBody>
      </p:sp>
      <p:pic>
        <p:nvPicPr>
          <p:cNvPr id="18" name="Picture 17">
            <a:extLst>
              <a:ext uri="{FF2B5EF4-FFF2-40B4-BE49-F238E27FC236}">
                <a16:creationId xmlns:a16="http://schemas.microsoft.com/office/drawing/2014/main" id="{CC019DC9-D672-40BD-BDB8-B94B130CE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73" t="2443" r="3913" b="3839"/>
          <a:stretch/>
        </p:blipFill>
        <p:spPr bwMode="auto">
          <a:xfrm>
            <a:off x="6436031" y="168166"/>
            <a:ext cx="5453374" cy="4314545"/>
          </a:xfrm>
          <a:prstGeom prst="rect">
            <a:avLst/>
          </a:prstGeom>
          <a:noFill/>
          <a:ln>
            <a:noFill/>
          </a:ln>
          <a:extLst>
            <a:ext uri="{53640926-AAD7-44D8-BBD7-CCE9431645EC}">
              <a14:shadowObscured xmlns:a14="http://schemas.microsoft.com/office/drawing/2010/main"/>
            </a:ext>
          </a:extLst>
        </p:spPr>
      </p:pic>
      <p:grpSp>
        <p:nvGrpSpPr>
          <p:cNvPr id="11" name="Group 10">
            <a:extLst>
              <a:ext uri="{FF2B5EF4-FFF2-40B4-BE49-F238E27FC236}">
                <a16:creationId xmlns:a16="http://schemas.microsoft.com/office/drawing/2014/main" id="{682E8BF9-2234-4C78-B134-ECB0816F2B63}"/>
              </a:ext>
            </a:extLst>
          </p:cNvPr>
          <p:cNvGrpSpPr/>
          <p:nvPr/>
        </p:nvGrpSpPr>
        <p:grpSpPr>
          <a:xfrm>
            <a:off x="3886200" y="5554771"/>
            <a:ext cx="3293991" cy="922229"/>
            <a:chOff x="2286000" y="5630971"/>
            <a:chExt cx="3293991" cy="922229"/>
          </a:xfrm>
        </p:grpSpPr>
        <p:pic>
          <p:nvPicPr>
            <p:cNvPr id="14" name="Picture 13">
              <a:extLst>
                <a:ext uri="{FF2B5EF4-FFF2-40B4-BE49-F238E27FC236}">
                  <a16:creationId xmlns:a16="http://schemas.microsoft.com/office/drawing/2014/main" id="{21C56421-6C54-43D4-A470-2C02E1AFA2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60" r="3" b="41406"/>
            <a:stretch/>
          </p:blipFill>
          <p:spPr bwMode="auto">
            <a:xfrm>
              <a:off x="2286000" y="5638800"/>
              <a:ext cx="1213681" cy="9144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B30202DB-88F8-4A7C-879F-ECC9087FE4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337" r="3" b="13243"/>
            <a:stretch/>
          </p:blipFill>
          <p:spPr bwMode="auto">
            <a:xfrm>
              <a:off x="3265426" y="5630971"/>
              <a:ext cx="937167" cy="914400"/>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503C16CF-59AD-4B8B-9138-C11666B52BA5}"/>
                </a:ext>
              </a:extLst>
            </p:cNvPr>
            <p:cNvSpPr txBox="1"/>
            <p:nvPr/>
          </p:nvSpPr>
          <p:spPr>
            <a:xfrm>
              <a:off x="4094873" y="5892414"/>
              <a:ext cx="1485118" cy="646331"/>
            </a:xfrm>
            <a:prstGeom prst="rect">
              <a:avLst/>
            </a:prstGeom>
            <a:noFill/>
          </p:spPr>
          <p:txBody>
            <a:bodyPr wrap="square" rtlCol="0">
              <a:spAutoFit/>
            </a:bodyPr>
            <a:lstStyle/>
            <a:p>
              <a:r>
                <a:rPr lang="en-US" sz="1200" dirty="0"/>
                <a:t>  Installing and</a:t>
              </a:r>
            </a:p>
            <a:p>
              <a:r>
                <a:rPr lang="en-US" sz="1200" dirty="0"/>
                <a:t> sampling vapor points</a:t>
              </a:r>
            </a:p>
          </p:txBody>
        </p:sp>
      </p:grpSp>
      <p:grpSp>
        <p:nvGrpSpPr>
          <p:cNvPr id="3" name="Group 2">
            <a:extLst>
              <a:ext uri="{FF2B5EF4-FFF2-40B4-BE49-F238E27FC236}">
                <a16:creationId xmlns:a16="http://schemas.microsoft.com/office/drawing/2014/main" id="{C7DA6F49-3E47-44ED-950A-E144C437691D}"/>
              </a:ext>
            </a:extLst>
          </p:cNvPr>
          <p:cNvGrpSpPr/>
          <p:nvPr/>
        </p:nvGrpSpPr>
        <p:grpSpPr>
          <a:xfrm>
            <a:off x="6826047" y="4953000"/>
            <a:ext cx="2906121" cy="1182361"/>
            <a:chOff x="9565706" y="1836799"/>
            <a:chExt cx="2906121" cy="1182361"/>
          </a:xfrm>
        </p:grpSpPr>
        <p:pic>
          <p:nvPicPr>
            <p:cNvPr id="12" name="Picture 11" descr="A picture containing wall, indoor, toilet, old&#10;&#10;Description automatically generated">
              <a:extLst>
                <a:ext uri="{FF2B5EF4-FFF2-40B4-BE49-F238E27FC236}">
                  <a16:creationId xmlns:a16="http://schemas.microsoft.com/office/drawing/2014/main" id="{FCFD6A72-1871-4C91-B8FF-B738C98E7F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5706" y="1836799"/>
              <a:ext cx="1576482" cy="1182361"/>
            </a:xfrm>
            <a:prstGeom prst="rect">
              <a:avLst/>
            </a:prstGeom>
          </p:spPr>
        </p:pic>
        <p:sp>
          <p:nvSpPr>
            <p:cNvPr id="17" name="TextBox 16">
              <a:extLst>
                <a:ext uri="{FF2B5EF4-FFF2-40B4-BE49-F238E27FC236}">
                  <a16:creationId xmlns:a16="http://schemas.microsoft.com/office/drawing/2014/main" id="{F1141C9E-2ED8-4639-9D51-3B3CFD7D4CD8}"/>
                </a:ext>
              </a:extLst>
            </p:cNvPr>
            <p:cNvSpPr txBox="1"/>
            <p:nvPr/>
          </p:nvSpPr>
          <p:spPr>
            <a:xfrm>
              <a:off x="11170629" y="1862367"/>
              <a:ext cx="1301198" cy="1015663"/>
            </a:xfrm>
            <a:prstGeom prst="rect">
              <a:avLst/>
            </a:prstGeom>
            <a:noFill/>
          </p:spPr>
          <p:txBody>
            <a:bodyPr wrap="square" rtlCol="0">
              <a:spAutoFit/>
            </a:bodyPr>
            <a:lstStyle/>
            <a:p>
              <a:r>
                <a:rPr lang="en-US" sz="1200" dirty="0"/>
                <a:t>“Michigan basement“ sealing prior to SSDS testing, design &amp; install</a:t>
              </a:r>
            </a:p>
          </p:txBody>
        </p:sp>
      </p:grpSp>
      <p:sp>
        <p:nvSpPr>
          <p:cNvPr id="4" name="Rectangle 3">
            <a:extLst>
              <a:ext uri="{FF2B5EF4-FFF2-40B4-BE49-F238E27FC236}">
                <a16:creationId xmlns:a16="http://schemas.microsoft.com/office/drawing/2014/main" id="{02F56CD3-0CF5-437B-BB54-2C53E468043A}"/>
              </a:ext>
            </a:extLst>
          </p:cNvPr>
          <p:cNvSpPr/>
          <p:nvPr/>
        </p:nvSpPr>
        <p:spPr>
          <a:xfrm rot="18433776">
            <a:off x="7567957" y="2653945"/>
            <a:ext cx="263161" cy="156908"/>
          </a:xfrm>
          <a:prstGeom prst="rect">
            <a:avLst/>
          </a:prstGeom>
          <a:solidFill>
            <a:srgbClr val="852C9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927B2C-E30B-4FF7-8F9D-894501963536}"/>
              </a:ext>
            </a:extLst>
          </p:cNvPr>
          <p:cNvSpPr/>
          <p:nvPr/>
        </p:nvSpPr>
        <p:spPr>
          <a:xfrm rot="2368621">
            <a:off x="7727337" y="2559554"/>
            <a:ext cx="263161" cy="156908"/>
          </a:xfrm>
          <a:prstGeom prst="rect">
            <a:avLst/>
          </a:prstGeom>
          <a:solidFill>
            <a:srgbClr val="852C9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74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274638"/>
            <a:ext cx="10363200" cy="868362"/>
          </a:xfrm>
        </p:spPr>
        <p:txBody>
          <a:bodyPr>
            <a:normAutofit/>
          </a:bodyPr>
          <a:lstStyle/>
          <a:p>
            <a:r>
              <a:rPr lang="en-US" dirty="0"/>
              <a:t>VIAP Source Area Conceptual Site Model</a:t>
            </a:r>
          </a:p>
        </p:txBody>
      </p:sp>
      <p:pic>
        <p:nvPicPr>
          <p:cNvPr id="11" name="Picture 10" descr="Diagram&#10;&#10;Description automatically generated">
            <a:extLst>
              <a:ext uri="{FF2B5EF4-FFF2-40B4-BE49-F238E27FC236}">
                <a16:creationId xmlns:a16="http://schemas.microsoft.com/office/drawing/2014/main" id="{961D360E-0D13-4D65-96F3-8F148B52A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58" y="3611566"/>
            <a:ext cx="2919942" cy="2332034"/>
          </a:xfrm>
          <a:prstGeom prst="rect">
            <a:avLst/>
          </a:prstGeom>
        </p:spPr>
      </p:pic>
      <p:cxnSp>
        <p:nvCxnSpPr>
          <p:cNvPr id="14" name="Straight Connector 13">
            <a:extLst>
              <a:ext uri="{FF2B5EF4-FFF2-40B4-BE49-F238E27FC236}">
                <a16:creationId xmlns:a16="http://schemas.microsoft.com/office/drawing/2014/main" id="{B549E60F-750C-48FE-94C1-DEB27068E0B6}"/>
              </a:ext>
            </a:extLst>
          </p:cNvPr>
          <p:cNvCxnSpPr>
            <a:cxnSpLocks/>
          </p:cNvCxnSpPr>
          <p:nvPr/>
        </p:nvCxnSpPr>
        <p:spPr>
          <a:xfrm flipH="1" flipV="1">
            <a:off x="1066800" y="3962400"/>
            <a:ext cx="198120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7A2142-3916-4A3B-9DDA-5311E84C164B}"/>
              </a:ext>
            </a:extLst>
          </p:cNvPr>
          <p:cNvSpPr txBox="1"/>
          <p:nvPr/>
        </p:nvSpPr>
        <p:spPr>
          <a:xfrm>
            <a:off x="835750" y="3777734"/>
            <a:ext cx="324128" cy="369332"/>
          </a:xfrm>
          <a:prstGeom prst="rect">
            <a:avLst/>
          </a:prstGeom>
          <a:noFill/>
        </p:spPr>
        <p:txBody>
          <a:bodyPr wrap="none" rtlCol="0">
            <a:spAutoFit/>
          </a:bodyPr>
          <a:lstStyle/>
          <a:p>
            <a:r>
              <a:rPr lang="en-US" b="1" dirty="0"/>
              <a:t>A</a:t>
            </a:r>
          </a:p>
        </p:txBody>
      </p:sp>
      <p:sp>
        <p:nvSpPr>
          <p:cNvPr id="24" name="TextBox 23">
            <a:extLst>
              <a:ext uri="{FF2B5EF4-FFF2-40B4-BE49-F238E27FC236}">
                <a16:creationId xmlns:a16="http://schemas.microsoft.com/office/drawing/2014/main" id="{2C243C7B-08B4-4AB2-AB12-7F12E7E24609}"/>
              </a:ext>
            </a:extLst>
          </p:cNvPr>
          <p:cNvSpPr txBox="1"/>
          <p:nvPr/>
        </p:nvSpPr>
        <p:spPr>
          <a:xfrm>
            <a:off x="2878333" y="5249529"/>
            <a:ext cx="372859" cy="369332"/>
          </a:xfrm>
          <a:prstGeom prst="rect">
            <a:avLst/>
          </a:prstGeom>
          <a:noFill/>
        </p:spPr>
        <p:txBody>
          <a:bodyPr wrap="none" rtlCol="0">
            <a:spAutoFit/>
          </a:bodyPr>
          <a:lstStyle/>
          <a:p>
            <a:r>
              <a:rPr lang="en-US" b="1" dirty="0"/>
              <a:t>A’</a:t>
            </a:r>
          </a:p>
        </p:txBody>
      </p:sp>
      <p:pic>
        <p:nvPicPr>
          <p:cNvPr id="26" name="Picture 25">
            <a:extLst>
              <a:ext uri="{FF2B5EF4-FFF2-40B4-BE49-F238E27FC236}">
                <a16:creationId xmlns:a16="http://schemas.microsoft.com/office/drawing/2014/main" id="{700E3AE2-2D5F-46EF-8E77-CC003A067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1174247"/>
            <a:ext cx="2344933" cy="2463414"/>
          </a:xfrm>
          <a:prstGeom prst="rect">
            <a:avLst/>
          </a:prstGeom>
        </p:spPr>
      </p:pic>
      <p:grpSp>
        <p:nvGrpSpPr>
          <p:cNvPr id="40" name="Group 39">
            <a:extLst>
              <a:ext uri="{FF2B5EF4-FFF2-40B4-BE49-F238E27FC236}">
                <a16:creationId xmlns:a16="http://schemas.microsoft.com/office/drawing/2014/main" id="{3BA41420-3F5F-4521-A419-1013D327728F}"/>
              </a:ext>
            </a:extLst>
          </p:cNvPr>
          <p:cNvGrpSpPr/>
          <p:nvPr/>
        </p:nvGrpSpPr>
        <p:grpSpPr>
          <a:xfrm>
            <a:off x="2819400" y="1143000"/>
            <a:ext cx="9114310" cy="5022015"/>
            <a:chOff x="2819400" y="1143000"/>
            <a:chExt cx="9114310" cy="5022015"/>
          </a:xfrm>
        </p:grpSpPr>
        <p:grpSp>
          <p:nvGrpSpPr>
            <p:cNvPr id="39" name="Group 38">
              <a:extLst>
                <a:ext uri="{FF2B5EF4-FFF2-40B4-BE49-F238E27FC236}">
                  <a16:creationId xmlns:a16="http://schemas.microsoft.com/office/drawing/2014/main" id="{0F465F85-06BE-4FD7-9FD8-D026F172105D}"/>
                </a:ext>
              </a:extLst>
            </p:cNvPr>
            <p:cNvGrpSpPr/>
            <p:nvPr/>
          </p:nvGrpSpPr>
          <p:grpSpPr>
            <a:xfrm>
              <a:off x="2819400" y="1143000"/>
              <a:ext cx="9114310" cy="5022015"/>
              <a:chOff x="2819400" y="1143000"/>
              <a:chExt cx="9114310" cy="5022015"/>
            </a:xfrm>
          </p:grpSpPr>
          <p:grpSp>
            <p:nvGrpSpPr>
              <p:cNvPr id="33" name="Group 32">
                <a:extLst>
                  <a:ext uri="{FF2B5EF4-FFF2-40B4-BE49-F238E27FC236}">
                    <a16:creationId xmlns:a16="http://schemas.microsoft.com/office/drawing/2014/main" id="{966D28B3-EEC3-49A2-BDF6-289FC182B811}"/>
                  </a:ext>
                </a:extLst>
              </p:cNvPr>
              <p:cNvGrpSpPr/>
              <p:nvPr/>
            </p:nvGrpSpPr>
            <p:grpSpPr>
              <a:xfrm>
                <a:off x="2819400" y="1143000"/>
                <a:ext cx="9114310" cy="5022015"/>
                <a:chOff x="2819400" y="1143000"/>
                <a:chExt cx="9114310" cy="5022015"/>
              </a:xfrm>
            </p:grpSpPr>
            <p:grpSp>
              <p:nvGrpSpPr>
                <p:cNvPr id="28" name="Group 27">
                  <a:extLst>
                    <a:ext uri="{FF2B5EF4-FFF2-40B4-BE49-F238E27FC236}">
                      <a16:creationId xmlns:a16="http://schemas.microsoft.com/office/drawing/2014/main" id="{C72D8A42-6DD8-4584-8493-061CE5214B0C}"/>
                    </a:ext>
                  </a:extLst>
                </p:cNvPr>
                <p:cNvGrpSpPr/>
                <p:nvPr/>
              </p:nvGrpSpPr>
              <p:grpSpPr>
                <a:xfrm>
                  <a:off x="2819400" y="1143000"/>
                  <a:ext cx="9114310" cy="5022015"/>
                  <a:chOff x="2819400" y="1143000"/>
                  <a:chExt cx="9114310" cy="5022015"/>
                </a:xfrm>
              </p:grpSpPr>
              <p:pic>
                <p:nvPicPr>
                  <p:cNvPr id="9" name="Picture 8" descr="Diagram&#10;&#10;Description automatically generated">
                    <a:extLst>
                      <a:ext uri="{FF2B5EF4-FFF2-40B4-BE49-F238E27FC236}">
                        <a16:creationId xmlns:a16="http://schemas.microsoft.com/office/drawing/2014/main" id="{C62927CB-C731-4DB6-8A6B-0680D21C3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143000"/>
                    <a:ext cx="9114310" cy="5022015"/>
                  </a:xfrm>
                  <a:prstGeom prst="rect">
                    <a:avLst/>
                  </a:prstGeom>
                </p:spPr>
              </p:pic>
              <p:sp>
                <p:nvSpPr>
                  <p:cNvPr id="27" name="Rectangle 26">
                    <a:extLst>
                      <a:ext uri="{FF2B5EF4-FFF2-40B4-BE49-F238E27FC236}">
                        <a16:creationId xmlns:a16="http://schemas.microsoft.com/office/drawing/2014/main" id="{66413670-7EBC-4DF3-8E56-348D598F82F6}"/>
                      </a:ext>
                    </a:extLst>
                  </p:cNvPr>
                  <p:cNvSpPr/>
                  <p:nvPr/>
                </p:nvSpPr>
                <p:spPr>
                  <a:xfrm>
                    <a:off x="6858000" y="1545336"/>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A39572D-69CD-4974-A758-58C648DD2C53}"/>
                    </a:ext>
                  </a:extLst>
                </p:cNvPr>
                <p:cNvSpPr/>
                <p:nvPr/>
              </p:nvSpPr>
              <p:spPr>
                <a:xfrm>
                  <a:off x="8153400" y="3962400"/>
                  <a:ext cx="152400" cy="18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784E64-FA38-46A3-A337-6E52B175F30A}"/>
                    </a:ext>
                  </a:extLst>
                </p:cNvPr>
                <p:cNvSpPr/>
                <p:nvPr/>
              </p:nvSpPr>
              <p:spPr>
                <a:xfrm>
                  <a:off x="7428806" y="4299466"/>
                  <a:ext cx="152400" cy="18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Freeform: Shape 36">
                <a:extLst>
                  <a:ext uri="{FF2B5EF4-FFF2-40B4-BE49-F238E27FC236}">
                    <a16:creationId xmlns:a16="http://schemas.microsoft.com/office/drawing/2014/main" id="{8618D3AD-51B0-452C-B01A-6F2448D0CAF9}"/>
                  </a:ext>
                </a:extLst>
              </p:cNvPr>
              <p:cNvSpPr/>
              <p:nvPr/>
            </p:nvSpPr>
            <p:spPr>
              <a:xfrm>
                <a:off x="7554036" y="1951630"/>
                <a:ext cx="348018" cy="116006"/>
              </a:xfrm>
              <a:custGeom>
                <a:avLst/>
                <a:gdLst>
                  <a:gd name="connsiteX0" fmla="*/ 348018 w 348018"/>
                  <a:gd name="connsiteY0" fmla="*/ 68239 h 116006"/>
                  <a:gd name="connsiteX1" fmla="*/ 327546 w 348018"/>
                  <a:gd name="connsiteY1" fmla="*/ 34119 h 116006"/>
                  <a:gd name="connsiteX2" fmla="*/ 313898 w 348018"/>
                  <a:gd name="connsiteY2" fmla="*/ 13648 h 116006"/>
                  <a:gd name="connsiteX3" fmla="*/ 252483 w 348018"/>
                  <a:gd name="connsiteY3" fmla="*/ 0 h 116006"/>
                  <a:gd name="connsiteX4" fmla="*/ 109182 w 348018"/>
                  <a:gd name="connsiteY4" fmla="*/ 6824 h 116006"/>
                  <a:gd name="connsiteX5" fmla="*/ 47767 w 348018"/>
                  <a:gd name="connsiteY5" fmla="*/ 40943 h 116006"/>
                  <a:gd name="connsiteX6" fmla="*/ 27295 w 348018"/>
                  <a:gd name="connsiteY6" fmla="*/ 47767 h 116006"/>
                  <a:gd name="connsiteX7" fmla="*/ 20471 w 348018"/>
                  <a:gd name="connsiteY7" fmla="*/ 68239 h 116006"/>
                  <a:gd name="connsiteX8" fmla="*/ 6824 w 348018"/>
                  <a:gd name="connsiteY8" fmla="*/ 88710 h 116006"/>
                  <a:gd name="connsiteX9" fmla="*/ 0 w 348018"/>
                  <a:gd name="connsiteY9" fmla="*/ 116006 h 1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018" h="116006">
                    <a:moveTo>
                      <a:pt x="348018" y="68239"/>
                    </a:moveTo>
                    <a:cubicBezTo>
                      <a:pt x="341194" y="56866"/>
                      <a:pt x="334576" y="45366"/>
                      <a:pt x="327546" y="34119"/>
                    </a:cubicBezTo>
                    <a:cubicBezTo>
                      <a:pt x="323199" y="27164"/>
                      <a:pt x="320722" y="18197"/>
                      <a:pt x="313898" y="13648"/>
                    </a:cubicBezTo>
                    <a:cubicBezTo>
                      <a:pt x="309767" y="10894"/>
                      <a:pt x="253235" y="150"/>
                      <a:pt x="252483" y="0"/>
                    </a:cubicBezTo>
                    <a:cubicBezTo>
                      <a:pt x="204716" y="2275"/>
                      <a:pt x="156838" y="2853"/>
                      <a:pt x="109182" y="6824"/>
                    </a:cubicBezTo>
                    <a:cubicBezTo>
                      <a:pt x="81743" y="9111"/>
                      <a:pt x="75100" y="31832"/>
                      <a:pt x="47767" y="40943"/>
                    </a:cubicBezTo>
                    <a:lnTo>
                      <a:pt x="27295" y="47767"/>
                    </a:lnTo>
                    <a:cubicBezTo>
                      <a:pt x="25020" y="54591"/>
                      <a:pt x="23688" y="61805"/>
                      <a:pt x="20471" y="68239"/>
                    </a:cubicBezTo>
                    <a:cubicBezTo>
                      <a:pt x="16803" y="75574"/>
                      <a:pt x="10054" y="81172"/>
                      <a:pt x="6824" y="88710"/>
                    </a:cubicBezTo>
                    <a:cubicBezTo>
                      <a:pt x="3130" y="97330"/>
                      <a:pt x="0" y="116006"/>
                      <a:pt x="0" y="116006"/>
                    </a:cubicBez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7C206BDE-60BC-4F90-8945-A90594DB38DE}"/>
                </a:ext>
              </a:extLst>
            </p:cNvPr>
            <p:cNvSpPr/>
            <p:nvPr/>
          </p:nvSpPr>
          <p:spPr>
            <a:xfrm>
              <a:off x="7516368" y="1929384"/>
              <a:ext cx="762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091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900488F-8F33-44D2-8166-6DC34E81F453}"/>
              </a:ext>
            </a:extLst>
          </p:cNvPr>
          <p:cNvGrpSpPr/>
          <p:nvPr/>
        </p:nvGrpSpPr>
        <p:grpSpPr>
          <a:xfrm>
            <a:off x="2697671" y="1386366"/>
            <a:ext cx="8351329" cy="5471634"/>
            <a:chOff x="2587297" y="1386366"/>
            <a:chExt cx="8351329" cy="5471634"/>
          </a:xfrm>
        </p:grpSpPr>
        <p:pic>
          <p:nvPicPr>
            <p:cNvPr id="7" name="Picture 6" descr="Diagram, map&#10;&#10;Description automatically generated">
              <a:extLst>
                <a:ext uri="{FF2B5EF4-FFF2-40B4-BE49-F238E27FC236}">
                  <a16:creationId xmlns:a16="http://schemas.microsoft.com/office/drawing/2014/main" id="{83F81CDA-8CFF-4E96-B5AF-4A8AA17FE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86366"/>
              <a:ext cx="8009314" cy="5471634"/>
            </a:xfrm>
            <a:prstGeom prst="rect">
              <a:avLst/>
            </a:prstGeom>
          </p:spPr>
        </p:pic>
        <p:pic>
          <p:nvPicPr>
            <p:cNvPr id="9" name="Picture 8" descr="Text, application, letter&#10;&#10;Description automatically generated">
              <a:extLst>
                <a:ext uri="{FF2B5EF4-FFF2-40B4-BE49-F238E27FC236}">
                  <a16:creationId xmlns:a16="http://schemas.microsoft.com/office/drawing/2014/main" id="{23D1536E-0151-4018-B5E5-8B3CE401B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97" y="5425316"/>
              <a:ext cx="3421677" cy="1432684"/>
            </a:xfrm>
            <a:prstGeom prst="rect">
              <a:avLst/>
            </a:prstGeom>
          </p:spPr>
        </p:pic>
        <p:pic>
          <p:nvPicPr>
            <p:cNvPr id="11" name="Picture 10">
              <a:extLst>
                <a:ext uri="{FF2B5EF4-FFF2-40B4-BE49-F238E27FC236}">
                  <a16:creationId xmlns:a16="http://schemas.microsoft.com/office/drawing/2014/main" id="{8D3B8CCB-F130-41E4-A6E4-55549C92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596" y="5600297"/>
              <a:ext cx="213378" cy="983065"/>
            </a:xfrm>
            <a:prstGeom prst="rect">
              <a:avLst/>
            </a:prstGeom>
          </p:spPr>
        </p:pic>
        <p:pic>
          <p:nvPicPr>
            <p:cNvPr id="13" name="Picture 12">
              <a:extLst>
                <a:ext uri="{FF2B5EF4-FFF2-40B4-BE49-F238E27FC236}">
                  <a16:creationId xmlns:a16="http://schemas.microsoft.com/office/drawing/2014/main" id="{946842DA-2D01-4F70-AF93-4AEED00DE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9556" y="2918416"/>
              <a:ext cx="1486029" cy="510584"/>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B1A519C9-62AA-40D4-84BF-0933AC5F5A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3774" y="1889874"/>
              <a:ext cx="2674852" cy="906859"/>
            </a:xfrm>
            <a:prstGeom prst="rect">
              <a:avLst/>
            </a:prstGeom>
          </p:spPr>
        </p:pic>
      </p:grpSp>
      <p:sp>
        <p:nvSpPr>
          <p:cNvPr id="21" name="Oval 20">
            <a:extLst>
              <a:ext uri="{FF2B5EF4-FFF2-40B4-BE49-F238E27FC236}">
                <a16:creationId xmlns:a16="http://schemas.microsoft.com/office/drawing/2014/main" id="{865006BD-222C-48AC-AEB3-1F72C9189CBC}"/>
              </a:ext>
            </a:extLst>
          </p:cNvPr>
          <p:cNvSpPr/>
          <p:nvPr/>
        </p:nvSpPr>
        <p:spPr>
          <a:xfrm rot="20587395">
            <a:off x="4885622" y="2462376"/>
            <a:ext cx="1752600" cy="978990"/>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82488-98EE-42BA-AB09-AA91A8BC9569}"/>
              </a:ext>
            </a:extLst>
          </p:cNvPr>
          <p:cNvSpPr>
            <a:spLocks noGrp="1"/>
          </p:cNvSpPr>
          <p:nvPr>
            <p:ph type="title"/>
          </p:nvPr>
        </p:nvSpPr>
        <p:spPr/>
        <p:txBody>
          <a:bodyPr>
            <a:normAutofit fontScale="90000"/>
          </a:bodyPr>
          <a:lstStyle/>
          <a:p>
            <a:r>
              <a:rPr lang="en-US" dirty="0"/>
              <a:t>Soil Vapor and Water Table Sample Collection Downgradient, Along Plume Axis</a:t>
            </a:r>
          </a:p>
        </p:txBody>
      </p:sp>
      <p:sp>
        <p:nvSpPr>
          <p:cNvPr id="17" name="Content Placeholder 2">
            <a:extLst>
              <a:ext uri="{FF2B5EF4-FFF2-40B4-BE49-F238E27FC236}">
                <a16:creationId xmlns:a16="http://schemas.microsoft.com/office/drawing/2014/main" id="{8AB84681-D92F-43E0-8146-01F6D6203721}"/>
              </a:ext>
            </a:extLst>
          </p:cNvPr>
          <p:cNvSpPr>
            <a:spLocks noGrp="1"/>
          </p:cNvSpPr>
          <p:nvPr>
            <p:ph idx="1"/>
          </p:nvPr>
        </p:nvSpPr>
        <p:spPr>
          <a:xfrm>
            <a:off x="0" y="1386367"/>
            <a:ext cx="3421677" cy="3911140"/>
          </a:xfrm>
          <a:solidFill>
            <a:schemeClr val="bg1"/>
          </a:solidFill>
        </p:spPr>
        <p:txBody>
          <a:bodyPr>
            <a:normAutofit fontScale="92500" lnSpcReduction="20000"/>
          </a:bodyPr>
          <a:lstStyle/>
          <a:p>
            <a:pPr indent="-227013"/>
            <a:r>
              <a:rPr lang="en-US" sz="1800" dirty="0"/>
              <a:t>Here, the VIAP is driven by TCE at the water table.  Since TCE occurs primarily below the water table, investigations are focused. </a:t>
            </a:r>
          </a:p>
          <a:p>
            <a:pPr indent="-227013"/>
            <a:r>
              <a:rPr lang="en-US" sz="1800" dirty="0"/>
              <a:t>15 Existing Soil Vapor Monitoring Locations. In 2022:</a:t>
            </a:r>
          </a:p>
          <a:p>
            <a:pPr marL="0" indent="0">
              <a:buNone/>
            </a:pPr>
            <a:r>
              <a:rPr lang="en-US" sz="1800" dirty="0"/>
              <a:t>      – New points in Mancelona (3)</a:t>
            </a:r>
          </a:p>
          <a:p>
            <a:pPr marL="0" indent="0">
              <a:spcAft>
                <a:spcPts val="600"/>
              </a:spcAft>
              <a:buNone/>
            </a:pPr>
            <a:r>
              <a:rPr lang="en-US" sz="1800" dirty="0"/>
              <a:t>      – New points downgradient (3)</a:t>
            </a:r>
          </a:p>
          <a:p>
            <a:pPr marL="346075" lvl="1" indent="-230188">
              <a:buFont typeface="Arial" panose="020B0604020202020204" pitchFamily="34" charset="0"/>
              <a:buChar char="•"/>
            </a:pPr>
            <a:r>
              <a:rPr lang="en-US" sz="1800" dirty="0"/>
              <a:t>Nine existing water table wells to assess whether TCE is present in groundwater. In 2022:</a:t>
            </a:r>
          </a:p>
          <a:p>
            <a:pPr marL="0" indent="0">
              <a:buNone/>
            </a:pPr>
            <a:r>
              <a:rPr lang="en-US" sz="1800" dirty="0"/>
              <a:t>      – New wells in Mancelona (2)</a:t>
            </a:r>
          </a:p>
          <a:p>
            <a:pPr marL="0" indent="0">
              <a:buNone/>
            </a:pPr>
            <a:r>
              <a:rPr lang="en-US" sz="1800" dirty="0"/>
              <a:t>      – New wells downgradient (4)</a:t>
            </a:r>
          </a:p>
          <a:p>
            <a:pPr marL="114300" indent="0" algn="ctr">
              <a:buNone/>
            </a:pPr>
            <a:r>
              <a:rPr lang="en-US" sz="1800" b="1" dirty="0"/>
              <a:t>To date TCE has not been detected in this network above the Soil Vapor VIAP Screening Level</a:t>
            </a:r>
          </a:p>
          <a:p>
            <a:pPr marL="0" indent="0">
              <a:buNone/>
            </a:pPr>
            <a:endParaRPr lang="en-US" sz="1800" dirty="0"/>
          </a:p>
          <a:p>
            <a:pPr marL="0" indent="0">
              <a:buNone/>
            </a:pPr>
            <a:endParaRPr lang="en-US" sz="1800" dirty="0"/>
          </a:p>
        </p:txBody>
      </p:sp>
      <p:sp>
        <p:nvSpPr>
          <p:cNvPr id="18" name="Oval 17">
            <a:extLst>
              <a:ext uri="{FF2B5EF4-FFF2-40B4-BE49-F238E27FC236}">
                <a16:creationId xmlns:a16="http://schemas.microsoft.com/office/drawing/2014/main" id="{77E86F22-9CEC-4479-96FD-595F7D4C2077}"/>
              </a:ext>
            </a:extLst>
          </p:cNvPr>
          <p:cNvSpPr/>
          <p:nvPr/>
        </p:nvSpPr>
        <p:spPr>
          <a:xfrm rot="18304224">
            <a:off x="5981231" y="3146450"/>
            <a:ext cx="331497" cy="573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BA8225D-E99D-44B5-8617-BB691AA1CA31}"/>
              </a:ext>
            </a:extLst>
          </p:cNvPr>
          <p:cNvSpPr/>
          <p:nvPr/>
        </p:nvSpPr>
        <p:spPr>
          <a:xfrm rot="18304224">
            <a:off x="8552663" y="5435901"/>
            <a:ext cx="213378" cy="289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69860F7-4B3E-4672-A8AA-B1C3158DBA69}"/>
              </a:ext>
            </a:extLst>
          </p:cNvPr>
          <p:cNvSpPr/>
          <p:nvPr/>
        </p:nvSpPr>
        <p:spPr>
          <a:xfrm rot="16200000">
            <a:off x="5667675" y="2535650"/>
            <a:ext cx="331076" cy="388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E746776-6FD5-4C45-A82A-FF6DD15AF71D}"/>
              </a:ext>
            </a:extLst>
          </p:cNvPr>
          <p:cNvSpPr txBox="1"/>
          <p:nvPr/>
        </p:nvSpPr>
        <p:spPr>
          <a:xfrm>
            <a:off x="3657600" y="4343400"/>
            <a:ext cx="2141425" cy="954107"/>
          </a:xfrm>
          <a:prstGeom prst="rect">
            <a:avLst/>
          </a:prstGeom>
          <a:noFill/>
        </p:spPr>
        <p:txBody>
          <a:bodyPr wrap="square" rtlCol="0">
            <a:spAutoFit/>
          </a:bodyPr>
          <a:lstStyle/>
          <a:p>
            <a:pPr marL="115888" indent="-115888">
              <a:buFont typeface="Arial" panose="020B0604020202020204" pitchFamily="34" charset="0"/>
              <a:buChar char="•"/>
            </a:pPr>
            <a:r>
              <a:rPr lang="en-US" sz="1400" i="1" dirty="0"/>
              <a:t>lower topography </a:t>
            </a:r>
          </a:p>
          <a:p>
            <a:pPr marL="115888" indent="-115888">
              <a:buFont typeface="Arial" panose="020B0604020202020204" pitchFamily="34" charset="0"/>
              <a:buChar char="•"/>
            </a:pPr>
            <a:r>
              <a:rPr lang="en-US" sz="1400" i="1" dirty="0"/>
              <a:t>water table is closer to surface </a:t>
            </a:r>
          </a:p>
          <a:p>
            <a:pPr marL="115888" indent="-115888">
              <a:buFont typeface="Arial" panose="020B0604020202020204" pitchFamily="34" charset="0"/>
              <a:buChar char="•"/>
            </a:pPr>
            <a:r>
              <a:rPr lang="en-US" sz="1400" i="1" dirty="0"/>
              <a:t>potential for “venting”</a:t>
            </a:r>
          </a:p>
        </p:txBody>
      </p:sp>
      <p:cxnSp>
        <p:nvCxnSpPr>
          <p:cNvPr id="24" name="Straight Arrow Connector 23">
            <a:extLst>
              <a:ext uri="{FF2B5EF4-FFF2-40B4-BE49-F238E27FC236}">
                <a16:creationId xmlns:a16="http://schemas.microsoft.com/office/drawing/2014/main" id="{A6BFE929-CACD-4AE5-8D96-707B96D711B9}"/>
              </a:ext>
            </a:extLst>
          </p:cNvPr>
          <p:cNvCxnSpPr>
            <a:cxnSpLocks/>
          </p:cNvCxnSpPr>
          <p:nvPr/>
        </p:nvCxnSpPr>
        <p:spPr>
          <a:xfrm flipV="1">
            <a:off x="5478447" y="3173709"/>
            <a:ext cx="266404" cy="1369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0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What is TCE?</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518160" y="1143000"/>
            <a:ext cx="7559040" cy="4827104"/>
          </a:xfrm>
        </p:spPr>
        <p:txBody>
          <a:bodyPr>
            <a:normAutofit fontScale="85000" lnSpcReduction="10000"/>
          </a:bodyPr>
          <a:lstStyle/>
          <a:p>
            <a:r>
              <a:rPr lang="en-US" altLang="en-US" dirty="0"/>
              <a:t>Trichloroethylene (aka trichloroethene/TCE)</a:t>
            </a:r>
          </a:p>
          <a:p>
            <a:r>
              <a:rPr lang="en-US" dirty="0"/>
              <a:t>Man-made solvent (synthetic) used especially in industrial processes (e.g., metals cleaning and degreasing)</a:t>
            </a:r>
          </a:p>
          <a:p>
            <a:r>
              <a:rPr lang="en-US" altLang="en-US" dirty="0"/>
              <a:t>TCE was used extensively in industry between the 1920s and 1970s </a:t>
            </a:r>
          </a:p>
          <a:p>
            <a:r>
              <a:rPr lang="en-US" altLang="en-US" dirty="0"/>
              <a:t>TCE is still used today on a limited basis</a:t>
            </a:r>
          </a:p>
          <a:p>
            <a:r>
              <a:rPr lang="en-US" altLang="en-US" dirty="0"/>
              <a:t>TCE is volatile and in its “raw” form is denser than water</a:t>
            </a:r>
            <a:endParaRPr lang="en-US" dirty="0"/>
          </a:p>
          <a:p>
            <a:r>
              <a:rPr lang="en-US" altLang="en-US" dirty="0"/>
              <a:t>Known human carcinogen </a:t>
            </a:r>
          </a:p>
          <a:p>
            <a:r>
              <a:rPr lang="en-US" altLang="en-US" dirty="0"/>
              <a:t>Noncarcinogenic health effects (e.g., Liver/Kidney)</a:t>
            </a:r>
          </a:p>
          <a:p>
            <a:pPr marL="0" indent="0">
              <a:buNone/>
            </a:pPr>
            <a:endParaRPr lang="en-US" altLang="en-US" dirty="0"/>
          </a:p>
        </p:txBody>
      </p:sp>
      <p:pic>
        <p:nvPicPr>
          <p:cNvPr id="4" name="Picture 3" descr="A picture containing text&#10;&#10;Description automatically generated">
            <a:extLst>
              <a:ext uri="{FF2B5EF4-FFF2-40B4-BE49-F238E27FC236}">
                <a16:creationId xmlns:a16="http://schemas.microsoft.com/office/drawing/2014/main" id="{09D446C5-6B03-4CFB-8CC8-929C7075BC26}"/>
              </a:ext>
            </a:extLst>
          </p:cNvPr>
          <p:cNvPicPr>
            <a:picLocks noChangeAspect="1"/>
          </p:cNvPicPr>
          <p:nvPr/>
        </p:nvPicPr>
        <p:blipFill rotWithShape="1">
          <a:blip r:embed="rId3">
            <a:extLst>
              <a:ext uri="{28A0092B-C50C-407E-A947-70E740481C1C}">
                <a14:useLocalDpi xmlns:a14="http://schemas.microsoft.com/office/drawing/2010/main" val="0"/>
              </a:ext>
            </a:extLst>
          </a:blip>
          <a:srcRect t="15483"/>
          <a:stretch/>
        </p:blipFill>
        <p:spPr>
          <a:xfrm>
            <a:off x="8165548" y="1447800"/>
            <a:ext cx="3639058" cy="4033710"/>
          </a:xfrm>
          <a:prstGeom prst="rect">
            <a:avLst/>
          </a:prstGeom>
        </p:spPr>
      </p:pic>
    </p:spTree>
    <p:extLst>
      <p:ext uri="{BB962C8B-B14F-4D97-AF65-F5344CB8AC3E}">
        <p14:creationId xmlns:p14="http://schemas.microsoft.com/office/powerpoint/2010/main" val="379224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274638"/>
            <a:ext cx="11201400" cy="868362"/>
          </a:xfrm>
        </p:spPr>
        <p:txBody>
          <a:bodyPr>
            <a:normAutofit/>
          </a:bodyPr>
          <a:lstStyle/>
          <a:p>
            <a:r>
              <a:rPr lang="en-US" dirty="0"/>
              <a:t>Ongoing VI Assessment/Actions</a:t>
            </a:r>
          </a:p>
        </p:txBody>
      </p:sp>
      <p:sp>
        <p:nvSpPr>
          <p:cNvPr id="13" name="Content Placeholder 2">
            <a:extLst>
              <a:ext uri="{FF2B5EF4-FFF2-40B4-BE49-F238E27FC236}">
                <a16:creationId xmlns:a16="http://schemas.microsoft.com/office/drawing/2014/main" id="{CF82AB2C-1000-4E2F-A376-8D37FC5E6A37}"/>
              </a:ext>
            </a:extLst>
          </p:cNvPr>
          <p:cNvSpPr txBox="1">
            <a:spLocks/>
          </p:cNvSpPr>
          <p:nvPr/>
        </p:nvSpPr>
        <p:spPr>
          <a:xfrm>
            <a:off x="152400" y="1143000"/>
            <a:ext cx="11887200" cy="480060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10000"/>
              </a:lnSpc>
              <a:spcBef>
                <a:spcPts val="200"/>
              </a:spcBef>
              <a:buFont typeface="Arial" panose="020B0604020202020204" pitchFamily="34" charset="0"/>
              <a:buChar char="•"/>
            </a:pPr>
            <a:r>
              <a:rPr lang="en-US" sz="2400" dirty="0">
                <a:solidFill>
                  <a:srgbClr val="4D4D4D"/>
                </a:solidFill>
              </a:rPr>
              <a:t>TCE levels are continuing to be measured seasonally in soil vapor to assess the VIAP at occupied buildings near the Site and above portions of the downgradient plume where TCE may occur at or close to the top of the water table.</a:t>
            </a:r>
          </a:p>
          <a:p>
            <a:pPr marL="285750" indent="-285750">
              <a:lnSpc>
                <a:spcPct val="110000"/>
              </a:lnSpc>
              <a:spcBef>
                <a:spcPts val="200"/>
              </a:spcBef>
              <a:buFont typeface="Arial" panose="020B0604020202020204" pitchFamily="34" charset="0"/>
              <a:buChar char="•"/>
            </a:pPr>
            <a:r>
              <a:rPr lang="en-US" sz="2400" dirty="0">
                <a:solidFill>
                  <a:srgbClr val="4D4D4D"/>
                </a:solidFill>
              </a:rPr>
              <a:t>When TCE in soil vapor </a:t>
            </a:r>
            <a:r>
              <a:rPr lang="en-US" sz="2400" i="1" dirty="0">
                <a:solidFill>
                  <a:srgbClr val="4D4D4D"/>
                </a:solidFill>
              </a:rPr>
              <a:t>exceeds</a:t>
            </a:r>
            <a:r>
              <a:rPr lang="en-US" sz="2400" dirty="0">
                <a:solidFill>
                  <a:srgbClr val="4D4D4D"/>
                </a:solidFill>
              </a:rPr>
              <a:t> vapor intrusion screening levels near a building:</a:t>
            </a:r>
          </a:p>
          <a:p>
            <a:pPr marL="461963" lvl="1" indent="-177800">
              <a:lnSpc>
                <a:spcPct val="110000"/>
              </a:lnSpc>
              <a:spcBef>
                <a:spcPts val="200"/>
              </a:spcBef>
            </a:pPr>
            <a:r>
              <a:rPr lang="en-US" sz="2400" dirty="0">
                <a:solidFill>
                  <a:srgbClr val="4D4D4D"/>
                </a:solidFill>
              </a:rPr>
              <a:t>-	EGLE installs vapor monitoring points to assess “sub-sab” soil vapor below the building</a:t>
            </a:r>
          </a:p>
          <a:p>
            <a:pPr marL="461963" lvl="1" indent="-177800">
              <a:lnSpc>
                <a:spcPct val="110000"/>
              </a:lnSpc>
              <a:spcBef>
                <a:spcPts val="200"/>
              </a:spcBef>
            </a:pPr>
            <a:r>
              <a:rPr lang="en-US" sz="2400" dirty="0">
                <a:solidFill>
                  <a:srgbClr val="4D4D4D"/>
                </a:solidFill>
              </a:rPr>
              <a:t>- 	Collects quarterly sub-sab soil vapor and indoor air samples (to assess seasonal conditions)</a:t>
            </a:r>
          </a:p>
          <a:p>
            <a:pPr marL="461963" lvl="1" indent="-177800">
              <a:lnSpc>
                <a:spcPct val="110000"/>
              </a:lnSpc>
              <a:spcBef>
                <a:spcPts val="200"/>
              </a:spcBef>
            </a:pPr>
            <a:r>
              <a:rPr lang="en-US" sz="2400" b="1" dirty="0">
                <a:solidFill>
                  <a:srgbClr val="4D4D4D"/>
                </a:solidFill>
              </a:rPr>
              <a:t>-	</a:t>
            </a:r>
            <a:r>
              <a:rPr lang="en-US" sz="2400" dirty="0">
                <a:solidFill>
                  <a:srgbClr val="4D4D4D"/>
                </a:solidFill>
              </a:rPr>
              <a:t>If warranted, installs an SSDS to prevent soil vapors from entering the building</a:t>
            </a:r>
          </a:p>
          <a:p>
            <a:pPr marL="285750" indent="-285750">
              <a:lnSpc>
                <a:spcPct val="110000"/>
              </a:lnSpc>
              <a:spcBef>
                <a:spcPts val="200"/>
              </a:spcBef>
              <a:buFont typeface="Arial" panose="020B0604020202020204" pitchFamily="34" charset="0"/>
              <a:buChar char="•"/>
            </a:pPr>
            <a:r>
              <a:rPr lang="en-US" sz="2400" dirty="0">
                <a:solidFill>
                  <a:srgbClr val="4D4D4D"/>
                </a:solidFill>
              </a:rPr>
              <a:t>EGLE is installing six new soil vapor points and six new water table wells in 2022</a:t>
            </a:r>
          </a:p>
          <a:p>
            <a:pPr marL="285750" indent="-285750">
              <a:lnSpc>
                <a:spcPct val="110000"/>
              </a:lnSpc>
              <a:spcBef>
                <a:spcPts val="200"/>
              </a:spcBef>
              <a:buFont typeface="Arial" panose="020B0604020202020204" pitchFamily="34" charset="0"/>
              <a:buChar char="•"/>
            </a:pPr>
            <a:r>
              <a:rPr lang="en-US" sz="2400" dirty="0">
                <a:solidFill>
                  <a:srgbClr val="4D4D4D"/>
                </a:solidFill>
              </a:rPr>
              <a:t>EGLE has installed Sub-Slab Depressurization Systems (SSDSs) at three offsite properties</a:t>
            </a:r>
          </a:p>
          <a:p>
            <a:pPr marL="285750" indent="-285750">
              <a:lnSpc>
                <a:spcPct val="110000"/>
              </a:lnSpc>
              <a:spcBef>
                <a:spcPts val="200"/>
              </a:spcBef>
              <a:buFont typeface="Arial" panose="020B0604020202020204" pitchFamily="34" charset="0"/>
              <a:buChar char="•"/>
            </a:pPr>
            <a:r>
              <a:rPr lang="en-US" sz="2400" dirty="0">
                <a:solidFill>
                  <a:srgbClr val="4D4D4D"/>
                </a:solidFill>
              </a:rPr>
              <a:t>SSDSs, vapor barriers and/or other engineering controls will be needed to safely develop the former plant property.</a:t>
            </a:r>
          </a:p>
          <a:p>
            <a:pPr marL="0" indent="0">
              <a:buNone/>
            </a:pPr>
            <a:endParaRPr lang="en-US" sz="2400" dirty="0"/>
          </a:p>
        </p:txBody>
      </p:sp>
    </p:spTree>
    <p:extLst>
      <p:ext uri="{BB962C8B-B14F-4D97-AF65-F5344CB8AC3E}">
        <p14:creationId xmlns:p14="http://schemas.microsoft.com/office/powerpoint/2010/main" val="46684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normAutofit/>
          </a:bodyPr>
          <a:lstStyle/>
          <a:p>
            <a:r>
              <a:rPr lang="en-US" dirty="0"/>
              <a:t>TCE Plume Venting at the Cedar River</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34159" y="1295399"/>
            <a:ext cx="5672959" cy="4979505"/>
          </a:xfrm>
        </p:spPr>
        <p:txBody>
          <a:bodyPr>
            <a:normAutofit fontScale="92500" lnSpcReduction="20000"/>
          </a:bodyPr>
          <a:lstStyle/>
          <a:p>
            <a:pPr lvl="0" eaLnBrk="0" fontAlgn="base" hangingPunct="0">
              <a:spcAft>
                <a:spcPts val="600"/>
              </a:spcAft>
              <a:defRPr/>
            </a:pPr>
            <a:r>
              <a:rPr lang="en-US" sz="2600" kern="0" dirty="0">
                <a:effectLst>
                  <a:outerShdw algn="tl">
                    <a:srgbClr val="C0C0C0"/>
                  </a:outerShdw>
                </a:effectLst>
              </a:rPr>
              <a:t>Routine Cedar River sample collection (groundwater and surface water) has demonstrated that TCE impacted groundwater vents to the Cedar River</a:t>
            </a:r>
          </a:p>
          <a:p>
            <a:pPr lvl="0" eaLnBrk="0" fontAlgn="base" hangingPunct="0">
              <a:spcAft>
                <a:spcPts val="600"/>
              </a:spcAft>
              <a:defRPr/>
            </a:pPr>
            <a:r>
              <a:rPr lang="en-US" sz="2600" kern="0" dirty="0">
                <a:effectLst>
                  <a:outerShdw algn="tl">
                    <a:srgbClr val="C0C0C0"/>
                  </a:outerShdw>
                </a:effectLst>
              </a:rPr>
              <a:t>TCE is not detected in downstream river samples because TCE moves from the river to the air readily.</a:t>
            </a:r>
          </a:p>
          <a:p>
            <a:pPr lvl="0" eaLnBrk="0" fontAlgn="base" hangingPunct="0">
              <a:spcAft>
                <a:spcPts val="600"/>
              </a:spcAft>
              <a:defRPr/>
            </a:pPr>
            <a:r>
              <a:rPr lang="en-US" sz="2600" kern="0" dirty="0">
                <a:effectLst>
                  <a:outerShdw algn="tl">
                    <a:srgbClr val="C0C0C0"/>
                  </a:outerShdw>
                </a:effectLst>
              </a:rPr>
              <a:t>TCE has/is not detected across the river from the plume (pore water, monitoring well and VAS).</a:t>
            </a:r>
          </a:p>
          <a:p>
            <a:pPr lvl="0" eaLnBrk="0" fontAlgn="base" hangingPunct="0">
              <a:spcAft>
                <a:spcPts val="600"/>
              </a:spcAft>
              <a:defRPr/>
            </a:pPr>
            <a:r>
              <a:rPr lang="en-US" sz="2600" kern="0" dirty="0">
                <a:effectLst>
                  <a:outerShdw algn="tl">
                    <a:srgbClr val="C0C0C0"/>
                  </a:outerShdw>
                </a:effectLst>
              </a:rPr>
              <a:t>Biological surveys find no adverse affects on the river’s ecology.</a:t>
            </a:r>
          </a:p>
          <a:p>
            <a:pPr marL="398463" lvl="0" indent="0" algn="ctr" eaLnBrk="0" fontAlgn="base" hangingPunct="0">
              <a:spcAft>
                <a:spcPts val="600"/>
              </a:spcAft>
              <a:buClrTx/>
              <a:buNone/>
              <a:defRPr/>
            </a:pPr>
            <a:r>
              <a:rPr lang="en-US" sz="2600" b="1" kern="0" dirty="0">
                <a:effectLst>
                  <a:outerShdw algn="tl">
                    <a:srgbClr val="C0C0C0"/>
                  </a:outerShdw>
                </a:effectLst>
              </a:rPr>
              <a:t>TCE in groundwater near the Cedar River is well below 200 ppb.</a:t>
            </a:r>
            <a:endParaRPr lang="en-US" sz="2600" b="1" kern="0" dirty="0">
              <a:solidFill>
                <a:schemeClr val="tx1"/>
              </a:solidFill>
              <a:effectLst>
                <a:outerShdw algn="tl">
                  <a:srgbClr val="C0C0C0"/>
                </a:outerShdw>
              </a:effectLst>
            </a:endParaRPr>
          </a:p>
        </p:txBody>
      </p:sp>
      <p:pic>
        <p:nvPicPr>
          <p:cNvPr id="4" name="Picture 3" descr="A picture containing map&#10;&#10;Description automatically generated">
            <a:extLst>
              <a:ext uri="{FF2B5EF4-FFF2-40B4-BE49-F238E27FC236}">
                <a16:creationId xmlns:a16="http://schemas.microsoft.com/office/drawing/2014/main" id="{3B978B2E-313E-4861-9DC1-D9FBC877C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57436"/>
            <a:ext cx="5514506" cy="4455429"/>
          </a:xfrm>
          <a:prstGeom prst="rect">
            <a:avLst/>
          </a:prstGeom>
        </p:spPr>
      </p:pic>
      <p:pic>
        <p:nvPicPr>
          <p:cNvPr id="7" name="Picture 6" descr="A picture containing nature&#10;&#10;Description automatically generated">
            <a:extLst>
              <a:ext uri="{FF2B5EF4-FFF2-40B4-BE49-F238E27FC236}">
                <a16:creationId xmlns:a16="http://schemas.microsoft.com/office/drawing/2014/main" id="{DC95D617-D052-4FF0-8C53-1AFB29FEC9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556"/>
          <a:stretch/>
        </p:blipFill>
        <p:spPr>
          <a:xfrm>
            <a:off x="10184296" y="1295399"/>
            <a:ext cx="1704506" cy="1649794"/>
          </a:xfrm>
          <a:prstGeom prst="rect">
            <a:avLst/>
          </a:prstGeom>
        </p:spPr>
      </p:pic>
    </p:spTree>
    <p:extLst>
      <p:ext uri="{BB962C8B-B14F-4D97-AF65-F5344CB8AC3E}">
        <p14:creationId xmlns:p14="http://schemas.microsoft.com/office/powerpoint/2010/main" val="130802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Conceptual Site Model</a:t>
            </a:r>
          </a:p>
        </p:txBody>
      </p:sp>
      <p:pic>
        <p:nvPicPr>
          <p:cNvPr id="6" name="Picture 5" descr="Diagram, timeline&#10;&#10;Description automatically generated">
            <a:extLst>
              <a:ext uri="{FF2B5EF4-FFF2-40B4-BE49-F238E27FC236}">
                <a16:creationId xmlns:a16="http://schemas.microsoft.com/office/drawing/2014/main" id="{C374D29A-40B2-4697-B492-4B8C5203D490}"/>
              </a:ext>
            </a:extLst>
          </p:cNvPr>
          <p:cNvPicPr>
            <a:picLocks noChangeAspect="1"/>
          </p:cNvPicPr>
          <p:nvPr/>
        </p:nvPicPr>
        <p:blipFill rotWithShape="1">
          <a:blip r:embed="rId3">
            <a:extLst>
              <a:ext uri="{28A0092B-C50C-407E-A947-70E740481C1C}">
                <a14:useLocalDpi xmlns:a14="http://schemas.microsoft.com/office/drawing/2010/main" val="0"/>
              </a:ext>
            </a:extLst>
          </a:blip>
          <a:srcRect l="-647" t="794" r="647" b="13459"/>
          <a:stretch/>
        </p:blipFill>
        <p:spPr>
          <a:xfrm>
            <a:off x="3352800" y="1143000"/>
            <a:ext cx="8590008" cy="4495800"/>
          </a:xfrm>
          <a:prstGeom prst="rect">
            <a:avLst/>
          </a:prstGeom>
        </p:spPr>
      </p:pic>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152401" y="1143000"/>
            <a:ext cx="3429000" cy="4827104"/>
          </a:xfrm>
        </p:spPr>
        <p:txBody>
          <a:bodyPr>
            <a:normAutofit/>
          </a:bodyPr>
          <a:lstStyle/>
          <a:p>
            <a:r>
              <a:rPr lang="en-US" sz="2500" dirty="0"/>
              <a:t>Potential Exposure Pathways:</a:t>
            </a:r>
          </a:p>
          <a:p>
            <a:pPr lvl="1"/>
            <a:r>
              <a:rPr lang="en-US" sz="2500" dirty="0"/>
              <a:t>Soil Exposure (Site)</a:t>
            </a:r>
          </a:p>
          <a:p>
            <a:pPr lvl="1"/>
            <a:r>
              <a:rPr lang="en-US" sz="2500" dirty="0"/>
              <a:t>Surface Water: Cedar River   Shanty Creek</a:t>
            </a:r>
          </a:p>
          <a:p>
            <a:pPr lvl="1"/>
            <a:r>
              <a:rPr lang="en-US" sz="2500" dirty="0"/>
              <a:t>Drinking Water: Downgradient residential / municipal wells</a:t>
            </a:r>
          </a:p>
          <a:p>
            <a:pPr lvl="1"/>
            <a:r>
              <a:rPr lang="en-US" sz="2500" dirty="0"/>
              <a:t>Vapor Intrusion</a:t>
            </a:r>
          </a:p>
          <a:p>
            <a:pPr marL="457200" lvl="1" indent="0">
              <a:buNone/>
            </a:pPr>
            <a:endParaRPr lang="en-US" sz="2500" dirty="0"/>
          </a:p>
        </p:txBody>
      </p:sp>
      <p:cxnSp>
        <p:nvCxnSpPr>
          <p:cNvPr id="8" name="Curved Connector 10">
            <a:extLst>
              <a:ext uri="{FF2B5EF4-FFF2-40B4-BE49-F238E27FC236}">
                <a16:creationId xmlns:a16="http://schemas.microsoft.com/office/drawing/2014/main" id="{A6DDFA61-9130-4426-9F32-9FF092275323}"/>
              </a:ext>
            </a:extLst>
          </p:cNvPr>
          <p:cNvCxnSpPr/>
          <p:nvPr/>
        </p:nvCxnSpPr>
        <p:spPr bwMode="auto">
          <a:xfrm rot="5400000" flipH="1" flipV="1">
            <a:off x="11009087" y="2808515"/>
            <a:ext cx="333827" cy="203196"/>
          </a:xfrm>
          <a:prstGeom prst="curvedConnector3">
            <a:avLst>
              <a:gd name="adj1" fmla="val 23912"/>
            </a:avLst>
          </a:prstGeom>
          <a:solidFill>
            <a:srgbClr val="FF99CC"/>
          </a:solidFill>
          <a:ln w="31750" cap="flat" cmpd="sng" algn="ctr">
            <a:solidFill>
              <a:schemeClr val="tx1"/>
            </a:solidFill>
            <a:prstDash val="sysDash"/>
            <a:round/>
            <a:headEnd type="none" w="med" len="med"/>
            <a:tailEnd type="arrow"/>
          </a:ln>
          <a:effectLst/>
        </p:spPr>
      </p:cxnSp>
      <p:cxnSp>
        <p:nvCxnSpPr>
          <p:cNvPr id="9" name="Curved Connector 13">
            <a:extLst>
              <a:ext uri="{FF2B5EF4-FFF2-40B4-BE49-F238E27FC236}">
                <a16:creationId xmlns:a16="http://schemas.microsoft.com/office/drawing/2014/main" id="{93C33B5A-2EAE-4989-95FD-042E4DCCDC52}"/>
              </a:ext>
            </a:extLst>
          </p:cNvPr>
          <p:cNvCxnSpPr/>
          <p:nvPr/>
        </p:nvCxnSpPr>
        <p:spPr bwMode="auto">
          <a:xfrm rot="5400000" flipH="1" flipV="1">
            <a:off x="10943772" y="2496459"/>
            <a:ext cx="333827" cy="203196"/>
          </a:xfrm>
          <a:prstGeom prst="curvedConnector3">
            <a:avLst>
              <a:gd name="adj1" fmla="val 23912"/>
            </a:avLst>
          </a:prstGeom>
          <a:solidFill>
            <a:srgbClr val="FF99CC"/>
          </a:solidFill>
          <a:ln w="31750" cap="flat" cmpd="sng" algn="ctr">
            <a:solidFill>
              <a:schemeClr val="tx1"/>
            </a:solidFill>
            <a:prstDash val="sysDash"/>
            <a:round/>
            <a:headEnd type="none" w="med" len="med"/>
            <a:tailEnd type="arrow"/>
          </a:ln>
          <a:effectLst/>
        </p:spPr>
      </p:cxnSp>
      <p:cxnSp>
        <p:nvCxnSpPr>
          <p:cNvPr id="10" name="Curved Connector 14">
            <a:extLst>
              <a:ext uri="{FF2B5EF4-FFF2-40B4-BE49-F238E27FC236}">
                <a16:creationId xmlns:a16="http://schemas.microsoft.com/office/drawing/2014/main" id="{A7584E4B-1BC5-4680-8953-26BD09A04E9D}"/>
              </a:ext>
            </a:extLst>
          </p:cNvPr>
          <p:cNvCxnSpPr>
            <a:cxnSpLocks/>
          </p:cNvCxnSpPr>
          <p:nvPr/>
        </p:nvCxnSpPr>
        <p:spPr bwMode="auto">
          <a:xfrm rot="5400000" flipH="1" flipV="1">
            <a:off x="8690429" y="3254829"/>
            <a:ext cx="478974" cy="123368"/>
          </a:xfrm>
          <a:prstGeom prst="curvedConnector3">
            <a:avLst>
              <a:gd name="adj1" fmla="val 50000"/>
            </a:avLst>
          </a:prstGeom>
          <a:solidFill>
            <a:srgbClr val="FF99CC"/>
          </a:solidFill>
          <a:ln w="31750" cap="flat" cmpd="sng" algn="ctr">
            <a:solidFill>
              <a:schemeClr val="tx1"/>
            </a:solidFill>
            <a:prstDash val="sysDash"/>
            <a:round/>
            <a:headEnd type="none" w="med" len="med"/>
            <a:tailEnd type="arrow"/>
          </a:ln>
          <a:effectLst/>
        </p:spPr>
      </p:cxnSp>
      <p:cxnSp>
        <p:nvCxnSpPr>
          <p:cNvPr id="11" name="Curved Connector 15">
            <a:extLst>
              <a:ext uri="{FF2B5EF4-FFF2-40B4-BE49-F238E27FC236}">
                <a16:creationId xmlns:a16="http://schemas.microsoft.com/office/drawing/2014/main" id="{A958D55F-2274-4950-99BD-B74F14DB708A}"/>
              </a:ext>
            </a:extLst>
          </p:cNvPr>
          <p:cNvCxnSpPr>
            <a:cxnSpLocks/>
          </p:cNvCxnSpPr>
          <p:nvPr/>
        </p:nvCxnSpPr>
        <p:spPr bwMode="auto">
          <a:xfrm rot="16200000" flipV="1">
            <a:off x="7712527" y="3213100"/>
            <a:ext cx="464459" cy="192312"/>
          </a:xfrm>
          <a:prstGeom prst="curvedConnector3">
            <a:avLst>
              <a:gd name="adj1" fmla="val 50000"/>
            </a:avLst>
          </a:prstGeom>
          <a:solidFill>
            <a:srgbClr val="FF99CC"/>
          </a:solidFill>
          <a:ln w="31750" cap="flat" cmpd="sng" algn="ctr">
            <a:solidFill>
              <a:schemeClr val="tx1"/>
            </a:solidFill>
            <a:prstDash val="sysDash"/>
            <a:round/>
            <a:headEnd type="none" w="med" len="med"/>
            <a:tailEnd type="arrow"/>
          </a:ln>
          <a:effectLst/>
        </p:spPr>
      </p:cxnSp>
      <p:cxnSp>
        <p:nvCxnSpPr>
          <p:cNvPr id="12" name="Curved Connector 24">
            <a:extLst>
              <a:ext uri="{FF2B5EF4-FFF2-40B4-BE49-F238E27FC236}">
                <a16:creationId xmlns:a16="http://schemas.microsoft.com/office/drawing/2014/main" id="{AFFE9230-58A5-4947-A038-2D124B5A8C92}"/>
              </a:ext>
            </a:extLst>
          </p:cNvPr>
          <p:cNvCxnSpPr/>
          <p:nvPr/>
        </p:nvCxnSpPr>
        <p:spPr bwMode="auto">
          <a:xfrm rot="16200000" flipV="1">
            <a:off x="9630229" y="2663373"/>
            <a:ext cx="304799" cy="188680"/>
          </a:xfrm>
          <a:prstGeom prst="curvedConnector3">
            <a:avLst>
              <a:gd name="adj1" fmla="val 30952"/>
            </a:avLst>
          </a:prstGeom>
          <a:solidFill>
            <a:srgbClr val="FF99CC"/>
          </a:solidFill>
          <a:ln w="31750" cap="flat" cmpd="sng" algn="ctr">
            <a:solidFill>
              <a:schemeClr val="tx1"/>
            </a:solidFill>
            <a:prstDash val="sysDash"/>
            <a:round/>
            <a:headEnd type="none" w="med" len="med"/>
            <a:tailEnd type="arrow"/>
          </a:ln>
          <a:effectLst/>
        </p:spPr>
      </p:cxnSp>
      <p:sp>
        <p:nvSpPr>
          <p:cNvPr id="13" name="Left Arrow 29">
            <a:extLst>
              <a:ext uri="{FF2B5EF4-FFF2-40B4-BE49-F238E27FC236}">
                <a16:creationId xmlns:a16="http://schemas.microsoft.com/office/drawing/2014/main" id="{568DF83E-FCF5-4357-B0E4-40CFBD6A37BB}"/>
              </a:ext>
            </a:extLst>
          </p:cNvPr>
          <p:cNvSpPr/>
          <p:nvPr/>
        </p:nvSpPr>
        <p:spPr bwMode="auto">
          <a:xfrm>
            <a:off x="6037940" y="5442628"/>
            <a:ext cx="595086" cy="101600"/>
          </a:xfrm>
          <a:prstGeom prst="leftArrow">
            <a:avLst/>
          </a:prstGeom>
          <a:solidFill>
            <a:schemeClr val="accent6"/>
          </a:solidFill>
          <a:ln w="31750" cap="flat" cmpd="sng" algn="ctr">
            <a:solidFill>
              <a:schemeClr val="accent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endParaRPr>
          </a:p>
        </p:txBody>
      </p:sp>
      <p:sp>
        <p:nvSpPr>
          <p:cNvPr id="14" name="Left Arrow 30">
            <a:extLst>
              <a:ext uri="{FF2B5EF4-FFF2-40B4-BE49-F238E27FC236}">
                <a16:creationId xmlns:a16="http://schemas.microsoft.com/office/drawing/2014/main" id="{B366DABC-9EB8-4F09-B630-379E9A4B0931}"/>
              </a:ext>
            </a:extLst>
          </p:cNvPr>
          <p:cNvSpPr/>
          <p:nvPr/>
        </p:nvSpPr>
        <p:spPr bwMode="auto">
          <a:xfrm rot="10800000">
            <a:off x="5544452" y="5435597"/>
            <a:ext cx="297543" cy="101600"/>
          </a:xfrm>
          <a:prstGeom prst="leftArrow">
            <a:avLst/>
          </a:prstGeom>
          <a:solidFill>
            <a:schemeClr val="accent6"/>
          </a:solidFill>
          <a:ln w="31750" cap="flat" cmpd="sng" algn="ctr">
            <a:solidFill>
              <a:schemeClr val="accent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endParaRPr>
          </a:p>
        </p:txBody>
      </p:sp>
      <p:sp>
        <p:nvSpPr>
          <p:cNvPr id="15" name="Left Arrow 31">
            <a:extLst>
              <a:ext uri="{FF2B5EF4-FFF2-40B4-BE49-F238E27FC236}">
                <a16:creationId xmlns:a16="http://schemas.microsoft.com/office/drawing/2014/main" id="{255DCBAC-9308-49E6-95DE-8471E81BCB56}"/>
              </a:ext>
            </a:extLst>
          </p:cNvPr>
          <p:cNvSpPr/>
          <p:nvPr/>
        </p:nvSpPr>
        <p:spPr bwMode="auto">
          <a:xfrm>
            <a:off x="6683828" y="4245425"/>
            <a:ext cx="297543" cy="101600"/>
          </a:xfrm>
          <a:prstGeom prst="leftArrow">
            <a:avLst/>
          </a:prstGeom>
          <a:solidFill>
            <a:schemeClr val="accent6"/>
          </a:solidFill>
          <a:ln w="31750" cap="flat" cmpd="sng" algn="ctr">
            <a:solidFill>
              <a:schemeClr val="accent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endParaRPr>
          </a:p>
        </p:txBody>
      </p:sp>
      <p:sp>
        <p:nvSpPr>
          <p:cNvPr id="16" name="Left Arrow 32">
            <a:extLst>
              <a:ext uri="{FF2B5EF4-FFF2-40B4-BE49-F238E27FC236}">
                <a16:creationId xmlns:a16="http://schemas.microsoft.com/office/drawing/2014/main" id="{5C22D988-3FA7-44F7-BDA4-35363061596C}"/>
              </a:ext>
            </a:extLst>
          </p:cNvPr>
          <p:cNvSpPr/>
          <p:nvPr/>
        </p:nvSpPr>
        <p:spPr bwMode="auto">
          <a:xfrm rot="10800000">
            <a:off x="6397165" y="4238168"/>
            <a:ext cx="148772" cy="101600"/>
          </a:xfrm>
          <a:prstGeom prst="leftArrow">
            <a:avLst/>
          </a:prstGeom>
          <a:solidFill>
            <a:schemeClr val="accent6"/>
          </a:solidFill>
          <a:ln w="31750" cap="flat" cmpd="sng" algn="ctr">
            <a:solidFill>
              <a:schemeClr val="accent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67083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normAutofit fontScale="90000"/>
          </a:bodyPr>
          <a:lstStyle/>
          <a:p>
            <a:r>
              <a:rPr lang="en-US" dirty="0"/>
              <a:t>At What Groundwater Concentration Does TCE Pose a Health or Environmental Risk?</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1143000" y="2057400"/>
            <a:ext cx="9601200" cy="2438400"/>
          </a:xfrm>
        </p:spPr>
        <p:txBody>
          <a:bodyPr>
            <a:normAutofit/>
          </a:bodyPr>
          <a:lstStyle/>
          <a:p>
            <a:r>
              <a:rPr lang="en-US" altLang="en-US" dirty="0"/>
              <a:t>Drinking water – TCE levels above 5 micrograms per liter (parts per billion - “ppb”) are unsafe </a:t>
            </a:r>
          </a:p>
          <a:p>
            <a:r>
              <a:rPr lang="en-US" dirty="0"/>
              <a:t>Surface Water (GSI) - TCE levels above 200 ppb are unsafe for aquatic ecosystems.  </a:t>
            </a:r>
          </a:p>
        </p:txBody>
      </p:sp>
    </p:spTree>
    <p:extLst>
      <p:ext uri="{BB962C8B-B14F-4D97-AF65-F5344CB8AC3E}">
        <p14:creationId xmlns:p14="http://schemas.microsoft.com/office/powerpoint/2010/main" val="258947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normAutofit/>
          </a:bodyPr>
          <a:lstStyle/>
          <a:p>
            <a:r>
              <a:rPr lang="en-US" dirty="0"/>
              <a:t>Just How Much is a ppb?</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914400" y="1295400"/>
            <a:ext cx="10566400" cy="4769069"/>
          </a:xfrm>
        </p:spPr>
        <p:txBody>
          <a:bodyPr>
            <a:normAutofit/>
          </a:bodyPr>
          <a:lstStyle/>
          <a:p>
            <a:pPr>
              <a:spcBef>
                <a:spcPts val="600"/>
              </a:spcBef>
              <a:spcAft>
                <a:spcPts val="600"/>
              </a:spcAft>
            </a:pPr>
            <a:r>
              <a:rPr lang="en-US" altLang="en-US" dirty="0"/>
              <a:t>1 inch in 16,000 miles</a:t>
            </a:r>
          </a:p>
          <a:p>
            <a:pPr>
              <a:spcBef>
                <a:spcPts val="600"/>
              </a:spcBef>
              <a:spcAft>
                <a:spcPts val="600"/>
              </a:spcAft>
            </a:pPr>
            <a:r>
              <a:rPr lang="en-US" altLang="en-US" dirty="0"/>
              <a:t>1 second in 32 years</a:t>
            </a:r>
          </a:p>
          <a:p>
            <a:pPr>
              <a:spcBef>
                <a:spcPts val="600"/>
              </a:spcBef>
              <a:spcAft>
                <a:spcPts val="600"/>
              </a:spcAft>
            </a:pPr>
            <a:r>
              <a:rPr lang="en-US" altLang="en-US" dirty="0"/>
              <a:t>1 penny in $10,000,000</a:t>
            </a:r>
          </a:p>
          <a:p>
            <a:pPr>
              <a:spcBef>
                <a:spcPts val="600"/>
              </a:spcBef>
              <a:spcAft>
                <a:spcPts val="600"/>
              </a:spcAft>
            </a:pPr>
            <a:r>
              <a:rPr lang="en-US" altLang="en-US" dirty="0"/>
              <a:t>1 pinch of salt in 10 tons of potato chips</a:t>
            </a:r>
          </a:p>
          <a:p>
            <a:pPr>
              <a:spcBef>
                <a:spcPts val="600"/>
              </a:spcBef>
              <a:spcAft>
                <a:spcPts val="600"/>
              </a:spcAft>
            </a:pPr>
            <a:r>
              <a:rPr lang="en-US" altLang="en-US" dirty="0"/>
              <a:t>1 square foot in 36 square miles</a:t>
            </a:r>
          </a:p>
          <a:p>
            <a:pPr>
              <a:spcBef>
                <a:spcPts val="600"/>
              </a:spcBef>
              <a:spcAft>
                <a:spcPts val="600"/>
              </a:spcAft>
            </a:pPr>
            <a:r>
              <a:rPr lang="en-US" altLang="en-US" dirty="0"/>
              <a:t>1 heartbeat over 27 years of your adult life</a:t>
            </a:r>
          </a:p>
          <a:p>
            <a:r>
              <a:rPr lang="en-US" altLang="en-US" dirty="0"/>
              <a:t>1 drop of TCE in a swimming pool</a:t>
            </a:r>
          </a:p>
        </p:txBody>
      </p:sp>
    </p:spTree>
    <p:extLst>
      <p:ext uri="{BB962C8B-B14F-4D97-AF65-F5344CB8AC3E}">
        <p14:creationId xmlns:p14="http://schemas.microsoft.com/office/powerpoint/2010/main" val="149739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History of Wickes Manufacturing Site</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914400" y="1192696"/>
            <a:ext cx="10058400" cy="4827104"/>
          </a:xfrm>
        </p:spPr>
        <p:txBody>
          <a:bodyPr>
            <a:normAutofit/>
          </a:bodyPr>
          <a:lstStyle/>
          <a:p>
            <a:r>
              <a:rPr lang="en-US" sz="2500" dirty="0"/>
              <a:t>Wickes Manufacturing Site located in Mancelona, MI</a:t>
            </a:r>
          </a:p>
          <a:p>
            <a:pPr lvl="1"/>
            <a:r>
              <a:rPr lang="en-US" sz="2500" dirty="0"/>
              <a:t>1947 to 1967 operated by Mt. Clemens Metal Products</a:t>
            </a:r>
          </a:p>
          <a:p>
            <a:pPr lvl="1"/>
            <a:r>
              <a:rPr lang="en-US" sz="2500" dirty="0"/>
              <a:t>1967 to 1985 operated by Gulf and Western</a:t>
            </a:r>
          </a:p>
          <a:p>
            <a:pPr lvl="1"/>
            <a:r>
              <a:rPr lang="en-US" sz="2500" dirty="0"/>
              <a:t>1985 to 1990  operated by Wickes Manufacturing</a:t>
            </a:r>
          </a:p>
          <a:p>
            <a:pPr lvl="1"/>
            <a:r>
              <a:rPr lang="en-US" sz="2500" b="1" i="1" dirty="0"/>
              <a:t>1986 EGLE and EPA become involved following discovery of TCE in groundwater and drinking water</a:t>
            </a:r>
          </a:p>
          <a:p>
            <a:pPr lvl="1"/>
            <a:r>
              <a:rPr lang="en-US" sz="2500" dirty="0"/>
              <a:t>1990 to 2008 operated by DURA Automotive</a:t>
            </a:r>
          </a:p>
          <a:p>
            <a:pPr lvl="1"/>
            <a:r>
              <a:rPr lang="en-US" sz="2500" b="1" i="1" dirty="0"/>
              <a:t>2003 Wickes Manufacturing Site becomes state funded</a:t>
            </a:r>
          </a:p>
          <a:p>
            <a:pPr lvl="1"/>
            <a:r>
              <a:rPr lang="en-US" sz="2500" dirty="0"/>
              <a:t>2011 Plant was demolished</a:t>
            </a:r>
          </a:p>
          <a:p>
            <a:pPr marL="457200" lvl="1" indent="0" algn="ctr">
              <a:buNone/>
            </a:pPr>
            <a:r>
              <a:rPr lang="en-US" sz="2500" b="1" i="1" dirty="0"/>
              <a:t>Records indicate TCE was only used up until the mid 1960s</a:t>
            </a:r>
          </a:p>
          <a:p>
            <a:pPr marL="457200" lvl="1" indent="0">
              <a:buNone/>
            </a:pPr>
            <a:endParaRPr lang="en-US" sz="2500" dirty="0"/>
          </a:p>
        </p:txBody>
      </p:sp>
    </p:spTree>
    <p:extLst>
      <p:ext uri="{BB962C8B-B14F-4D97-AF65-F5344CB8AC3E}">
        <p14:creationId xmlns:p14="http://schemas.microsoft.com/office/powerpoint/2010/main" val="15442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lstStyle/>
          <a:p>
            <a:r>
              <a:rPr lang="en-US" dirty="0"/>
              <a:t>Key EGLE-Lead Investigations</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914400" y="1192696"/>
            <a:ext cx="10566400" cy="4827104"/>
          </a:xfrm>
        </p:spPr>
        <p:txBody>
          <a:bodyPr>
            <a:normAutofit fontScale="92500" lnSpcReduction="10000"/>
          </a:bodyPr>
          <a:lstStyle/>
          <a:p>
            <a:r>
              <a:rPr lang="en-US" sz="2500" dirty="0"/>
              <a:t>2006 Soil Investigation &amp; 2017 Soil &amp; Soil Vapor Investigations onsite</a:t>
            </a:r>
          </a:p>
          <a:p>
            <a:pPr>
              <a:lnSpc>
                <a:spcPct val="120000"/>
              </a:lnSpc>
            </a:pPr>
            <a:r>
              <a:rPr lang="en-US" sz="2500" dirty="0"/>
              <a:t>2004 and 2007 vertical aquifer sampling (VAS) to define plume from water table to depths of nearly 600 feet below ground surface (Basal till)</a:t>
            </a:r>
          </a:p>
          <a:p>
            <a:r>
              <a:rPr lang="en-US" sz="2500" dirty="0"/>
              <a:t>Geophysical surveys to assess groundwater plume, geologic layering and source area</a:t>
            </a:r>
          </a:p>
          <a:p>
            <a:pPr lvl="1"/>
            <a:r>
              <a:rPr lang="en-US" sz="2500" dirty="0"/>
              <a:t>Resistivity / Induced Polarization transects </a:t>
            </a:r>
          </a:p>
          <a:p>
            <a:pPr lvl="1"/>
            <a:r>
              <a:rPr lang="en-US" sz="2500" dirty="0"/>
              <a:t>P- and S-Wave Seismic Surveys</a:t>
            </a:r>
          </a:p>
          <a:p>
            <a:pPr lvl="1"/>
            <a:r>
              <a:rPr lang="en-US" sz="2500" dirty="0"/>
              <a:t>Frequency domain electromagnetics (EM-31)</a:t>
            </a:r>
          </a:p>
          <a:p>
            <a:pPr>
              <a:lnSpc>
                <a:spcPct val="120000"/>
              </a:lnSpc>
            </a:pPr>
            <a:r>
              <a:rPr lang="en-US" sz="2500" dirty="0"/>
              <a:t>Ongoing groundwater monitoring and sentinel well network expansion </a:t>
            </a:r>
          </a:p>
          <a:p>
            <a:r>
              <a:rPr lang="en-US" sz="2500" dirty="0"/>
              <a:t>Cedar River Well Field (CRWF) pumping studies</a:t>
            </a:r>
          </a:p>
          <a:p>
            <a:r>
              <a:rPr lang="en-US" sz="2500" dirty="0"/>
              <a:t>Surface water/pore water sample collection (Cedar River)</a:t>
            </a:r>
          </a:p>
          <a:p>
            <a:r>
              <a:rPr lang="en-US" sz="2500" dirty="0"/>
              <a:t>Stream gauging (Shanty Creek)</a:t>
            </a:r>
          </a:p>
          <a:p>
            <a:r>
              <a:rPr lang="en-US" sz="2500" dirty="0"/>
              <a:t>Ongoing vapor assessments (source area and downgradient plume)</a:t>
            </a:r>
          </a:p>
        </p:txBody>
      </p:sp>
    </p:spTree>
    <p:extLst>
      <p:ext uri="{BB962C8B-B14F-4D97-AF65-F5344CB8AC3E}">
        <p14:creationId xmlns:p14="http://schemas.microsoft.com/office/powerpoint/2010/main" val="41639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p:txBody>
          <a:bodyPr>
            <a:normAutofit/>
          </a:bodyPr>
          <a:lstStyle/>
          <a:p>
            <a:r>
              <a:rPr lang="en-US" dirty="0"/>
              <a:t>Shallow Groundwater Plume – Impacts</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34159" y="1295399"/>
            <a:ext cx="5672959" cy="4979505"/>
          </a:xfrm>
        </p:spPr>
        <p:txBody>
          <a:bodyPr>
            <a:normAutofit fontScale="92500" lnSpcReduction="20000"/>
          </a:bodyPr>
          <a:lstStyle/>
          <a:p>
            <a:pPr lvl="1">
              <a:lnSpc>
                <a:spcPct val="120000"/>
              </a:lnSpc>
              <a:spcBef>
                <a:spcPts val="0"/>
              </a:spcBef>
              <a:spcAft>
                <a:spcPts val="600"/>
              </a:spcAft>
              <a:buFont typeface="Arial" panose="020B0604020202020204" pitchFamily="34" charset="0"/>
              <a:buChar char="•"/>
            </a:pPr>
            <a:r>
              <a:rPr lang="en-US" dirty="0">
                <a:solidFill>
                  <a:schemeClr val="tx1"/>
                </a:solidFill>
              </a:rPr>
              <a:t>The shallow groundwater TCE plume is approximately 1.5 miles wide and extends over 6.5 miles to the northwest of the site</a:t>
            </a:r>
          </a:p>
          <a:p>
            <a:pPr lvl="1">
              <a:lnSpc>
                <a:spcPct val="120000"/>
              </a:lnSpc>
              <a:spcBef>
                <a:spcPts val="0"/>
              </a:spcBef>
              <a:spcAft>
                <a:spcPts val="600"/>
              </a:spcAft>
              <a:buFont typeface="Arial" panose="020B0604020202020204" pitchFamily="34" charset="0"/>
              <a:buChar char="•"/>
            </a:pPr>
            <a:r>
              <a:rPr lang="en-US" dirty="0">
                <a:solidFill>
                  <a:schemeClr val="tx1"/>
                </a:solidFill>
              </a:rPr>
              <a:t>A portion of the plume discharges or “vents” to the Cedar River</a:t>
            </a:r>
          </a:p>
          <a:p>
            <a:pPr lvl="1">
              <a:lnSpc>
                <a:spcPct val="120000"/>
              </a:lnSpc>
              <a:spcBef>
                <a:spcPts val="0"/>
              </a:spcBef>
              <a:spcAft>
                <a:spcPts val="600"/>
              </a:spcAft>
              <a:buFont typeface="Arial" panose="020B0604020202020204" pitchFamily="34" charset="0"/>
              <a:buChar char="•"/>
            </a:pPr>
            <a:r>
              <a:rPr lang="en-US" dirty="0">
                <a:solidFill>
                  <a:schemeClr val="tx1"/>
                </a:solidFill>
              </a:rPr>
              <a:t>TCE in groundwater has affected over 500 residential drinking water wells and some former shallow community drinking water supply wells</a:t>
            </a:r>
          </a:p>
        </p:txBody>
      </p:sp>
      <p:pic>
        <p:nvPicPr>
          <p:cNvPr id="6" name="Picture 5">
            <a:extLst>
              <a:ext uri="{FF2B5EF4-FFF2-40B4-BE49-F238E27FC236}">
                <a16:creationId xmlns:a16="http://schemas.microsoft.com/office/drawing/2014/main" id="{85CB9B62-41E6-48CB-A486-B8E7F26A6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638800" y="1143000"/>
            <a:ext cx="6444417" cy="4979505"/>
          </a:xfrm>
          <a:prstGeom prst="rect">
            <a:avLst/>
          </a:prstGeom>
          <a:noFill/>
          <a:ln>
            <a:noFill/>
          </a:ln>
        </p:spPr>
      </p:pic>
    </p:spTree>
    <p:extLst>
      <p:ext uri="{BB962C8B-B14F-4D97-AF65-F5344CB8AC3E}">
        <p14:creationId xmlns:p14="http://schemas.microsoft.com/office/powerpoint/2010/main" val="332324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FIGURE 7.png">
            <a:extLst>
              <a:ext uri="{FF2B5EF4-FFF2-40B4-BE49-F238E27FC236}">
                <a16:creationId xmlns:a16="http://schemas.microsoft.com/office/drawing/2014/main" id="{82DF40C7-DDC0-4B3B-BBDC-B4E0D26A1AE1}"/>
              </a:ext>
            </a:extLst>
          </p:cNvPr>
          <p:cNvPicPr>
            <a:picLocks noChangeAspect="1"/>
          </p:cNvPicPr>
          <p:nvPr/>
        </p:nvPicPr>
        <p:blipFill>
          <a:blip r:embed="rId3" cstate="print"/>
          <a:stretch>
            <a:fillRect/>
          </a:stretch>
        </p:blipFill>
        <p:spPr>
          <a:xfrm>
            <a:off x="7772399" y="862361"/>
            <a:ext cx="4343401" cy="2895600"/>
          </a:xfrm>
          <a:prstGeom prst="rect">
            <a:avLst/>
          </a:prstGeom>
        </p:spPr>
      </p:pic>
      <p:sp>
        <p:nvSpPr>
          <p:cNvPr id="2" name="Title 1">
            <a:extLst>
              <a:ext uri="{FF2B5EF4-FFF2-40B4-BE49-F238E27FC236}">
                <a16:creationId xmlns:a16="http://schemas.microsoft.com/office/drawing/2014/main" id="{3416D607-9C22-4D97-878E-79F64CBCE6DC}"/>
              </a:ext>
            </a:extLst>
          </p:cNvPr>
          <p:cNvSpPr>
            <a:spLocks noGrp="1"/>
          </p:cNvSpPr>
          <p:nvPr>
            <p:ph type="title"/>
          </p:nvPr>
        </p:nvSpPr>
        <p:spPr>
          <a:xfrm>
            <a:off x="609600" y="0"/>
            <a:ext cx="10566400" cy="868362"/>
          </a:xfrm>
        </p:spPr>
        <p:txBody>
          <a:bodyPr/>
          <a:lstStyle/>
          <a:p>
            <a:r>
              <a:rPr lang="en-US" dirty="0"/>
              <a:t>Downgradient Groundwater Investigations</a:t>
            </a:r>
          </a:p>
        </p:txBody>
      </p:sp>
      <p:sp>
        <p:nvSpPr>
          <p:cNvPr id="20" name="Content Placeholder 2">
            <a:extLst>
              <a:ext uri="{FF2B5EF4-FFF2-40B4-BE49-F238E27FC236}">
                <a16:creationId xmlns:a16="http://schemas.microsoft.com/office/drawing/2014/main" id="{02F6A3C5-CB46-4CFA-A9FC-954A8DBE5B10}"/>
              </a:ext>
            </a:extLst>
          </p:cNvPr>
          <p:cNvSpPr>
            <a:spLocks noGrp="1"/>
          </p:cNvSpPr>
          <p:nvPr>
            <p:ph idx="1"/>
          </p:nvPr>
        </p:nvSpPr>
        <p:spPr>
          <a:xfrm>
            <a:off x="76200" y="1066800"/>
            <a:ext cx="5638800" cy="5316098"/>
          </a:xfrm>
        </p:spPr>
        <p:txBody>
          <a:bodyPr>
            <a:normAutofit fontScale="85000" lnSpcReduction="20000"/>
          </a:bodyPr>
          <a:lstStyle/>
          <a:p>
            <a:pPr marL="346075" lvl="1" indent="-346075">
              <a:spcBef>
                <a:spcPts val="0"/>
              </a:spcBef>
              <a:spcAft>
                <a:spcPts val="600"/>
              </a:spcAft>
              <a:buFont typeface="Arial" panose="020B0604020202020204" pitchFamily="34" charset="0"/>
              <a:buChar char="•"/>
            </a:pPr>
            <a:r>
              <a:rPr lang="en-US" altLang="en-US" sz="2500" dirty="0"/>
              <a:t>EGLE investigations begin in 2003</a:t>
            </a:r>
          </a:p>
          <a:p>
            <a:pPr marL="346075" lvl="1" indent="-346075">
              <a:spcBef>
                <a:spcPts val="0"/>
              </a:spcBef>
              <a:spcAft>
                <a:spcPts val="600"/>
              </a:spcAft>
              <a:buFont typeface="Arial" panose="020B0604020202020204" pitchFamily="34" charset="0"/>
              <a:buChar char="•"/>
            </a:pPr>
            <a:r>
              <a:rPr lang="en-US" altLang="en-US" sz="2500" dirty="0"/>
              <a:t>Investigations moved from the plant area to the northwest based on groundwater flow</a:t>
            </a:r>
          </a:p>
          <a:p>
            <a:pPr marL="346075" lvl="1" indent="-346075">
              <a:spcBef>
                <a:spcPts val="0"/>
              </a:spcBef>
              <a:spcAft>
                <a:spcPts val="600"/>
              </a:spcAft>
              <a:buFont typeface="Arial" panose="020B0604020202020204" pitchFamily="34" charset="0"/>
              <a:buChar char="•"/>
            </a:pPr>
            <a:r>
              <a:rPr lang="en-US" sz="2500" dirty="0" err="1"/>
              <a:t>Rotosonic</a:t>
            </a:r>
            <a:r>
              <a:rPr lang="en-US" sz="2500" dirty="0"/>
              <a:t> vertical aquifer sampling (VAS)</a:t>
            </a:r>
          </a:p>
          <a:p>
            <a:pPr marL="346075" lvl="1" indent="-346075">
              <a:spcBef>
                <a:spcPts val="0"/>
              </a:spcBef>
              <a:spcAft>
                <a:spcPts val="600"/>
              </a:spcAft>
              <a:buFont typeface="Arial" panose="020B0604020202020204" pitchFamily="34" charset="0"/>
              <a:buChar char="•"/>
            </a:pPr>
            <a:r>
              <a:rPr lang="en-US" sz="2500" dirty="0"/>
              <a:t>Mud rotary wells with gamma logging</a:t>
            </a:r>
          </a:p>
          <a:p>
            <a:pPr marL="346075" lvl="1" indent="-346075">
              <a:buFont typeface="Arial" panose="020B0604020202020204" pitchFamily="34" charset="0"/>
              <a:buChar char="•"/>
            </a:pPr>
            <a:r>
              <a:rPr lang="en-US" sz="2500" b="1" dirty="0"/>
              <a:t>Current Groundwater Monitoring Program</a:t>
            </a:r>
          </a:p>
          <a:p>
            <a:pPr marL="569913" lvl="1" indent="-225425">
              <a:lnSpc>
                <a:spcPct val="110000"/>
              </a:lnSpc>
              <a:buFontTx/>
              <a:buChar char="-"/>
            </a:pPr>
            <a:r>
              <a:rPr lang="en-US" sz="2500" dirty="0"/>
              <a:t>147 monitoring wells and 4 stream gauges gauged to understand groundwater flow</a:t>
            </a:r>
          </a:p>
          <a:p>
            <a:pPr marL="569913" lvl="1" indent="-225425">
              <a:lnSpc>
                <a:spcPct val="110000"/>
              </a:lnSpc>
              <a:buFontTx/>
              <a:buChar char="-"/>
            </a:pPr>
            <a:r>
              <a:rPr lang="en-US" sz="2500" dirty="0"/>
              <a:t>2x year sample collection (~ 42-50 wells    per event)</a:t>
            </a:r>
          </a:p>
          <a:p>
            <a:pPr marL="569913" lvl="1" indent="-225425">
              <a:lnSpc>
                <a:spcPct val="110000"/>
              </a:lnSpc>
              <a:buFontTx/>
              <a:buChar char="-"/>
            </a:pPr>
            <a:r>
              <a:rPr lang="en-US" sz="2500" dirty="0"/>
              <a:t>Annual sample collection at the Cedar River</a:t>
            </a:r>
          </a:p>
          <a:p>
            <a:pPr marL="569913" lvl="1" indent="-225425">
              <a:lnSpc>
                <a:spcPct val="110000"/>
              </a:lnSpc>
              <a:buFontTx/>
              <a:buChar char="-"/>
            </a:pPr>
            <a:r>
              <a:rPr lang="en-US" sz="2500" dirty="0"/>
              <a:t>The Health Department of Northwest Michigan (HDNM) regularly samples potentially at-risk residential wells (53 in 2022; 60 in 2023)</a:t>
            </a:r>
          </a:p>
          <a:p>
            <a:pPr marL="628650" lvl="1" indent="-284163">
              <a:buFontTx/>
              <a:buChar char="-"/>
            </a:pPr>
            <a:endParaRPr lang="en-US" sz="2500" dirty="0"/>
          </a:p>
          <a:p>
            <a:pPr lvl="1"/>
            <a:endParaRPr lang="en-US" sz="2500" dirty="0"/>
          </a:p>
        </p:txBody>
      </p:sp>
      <p:sp>
        <p:nvSpPr>
          <p:cNvPr id="4" name="Rectangle 3">
            <a:extLst>
              <a:ext uri="{FF2B5EF4-FFF2-40B4-BE49-F238E27FC236}">
                <a16:creationId xmlns:a16="http://schemas.microsoft.com/office/drawing/2014/main" id="{A493B2A6-15AA-4D91-AE5E-28B56640616B}"/>
              </a:ext>
            </a:extLst>
          </p:cNvPr>
          <p:cNvSpPr txBox="1">
            <a:spLocks noChangeArrowheads="1"/>
          </p:cNvSpPr>
          <p:nvPr/>
        </p:nvSpPr>
        <p:spPr>
          <a:xfrm>
            <a:off x="5334000" y="6065222"/>
            <a:ext cx="1484313" cy="2911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2712" indent="0">
              <a:buNone/>
              <a:tabLst>
                <a:tab pos="457200" algn="l"/>
              </a:tabLst>
              <a:defRPr/>
            </a:pPr>
            <a:r>
              <a:rPr lang="en-US" sz="1200" dirty="0"/>
              <a:t>Gamma logging</a:t>
            </a:r>
          </a:p>
        </p:txBody>
      </p:sp>
      <p:pic>
        <p:nvPicPr>
          <p:cNvPr id="5" name="Picture 3" descr="gamma log.JPG">
            <a:extLst>
              <a:ext uri="{FF2B5EF4-FFF2-40B4-BE49-F238E27FC236}">
                <a16:creationId xmlns:a16="http://schemas.microsoft.com/office/drawing/2014/main" id="{15DC1A25-D47F-4143-9D59-22923EFC5AFD}"/>
              </a:ext>
            </a:extLst>
          </p:cNvPr>
          <p:cNvPicPr>
            <a:picLocks noChangeAspect="1"/>
          </p:cNvPicPr>
          <p:nvPr/>
        </p:nvPicPr>
        <p:blipFill rotWithShape="1">
          <a:blip r:embed="rId4" cstate="print"/>
          <a:srcRect b="7929"/>
          <a:stretch/>
        </p:blipFill>
        <p:spPr bwMode="auto">
          <a:xfrm>
            <a:off x="5507809" y="3828167"/>
            <a:ext cx="1862160" cy="2286000"/>
          </a:xfrm>
          <a:prstGeom prst="rect">
            <a:avLst/>
          </a:prstGeom>
          <a:noFill/>
          <a:ln w="9525">
            <a:noFill/>
            <a:miter lim="800000"/>
            <a:headEnd/>
            <a:tailEnd/>
          </a:ln>
        </p:spPr>
      </p:pic>
      <p:pic>
        <p:nvPicPr>
          <p:cNvPr id="6" name="Picture 4" descr="mudrotary rigs.JPG">
            <a:extLst>
              <a:ext uri="{FF2B5EF4-FFF2-40B4-BE49-F238E27FC236}">
                <a16:creationId xmlns:a16="http://schemas.microsoft.com/office/drawing/2014/main" id="{21877BC8-70C6-417E-AEC4-16AB05BC0AB0}"/>
              </a:ext>
            </a:extLst>
          </p:cNvPr>
          <p:cNvPicPr>
            <a:picLocks noChangeAspect="1"/>
          </p:cNvPicPr>
          <p:nvPr/>
        </p:nvPicPr>
        <p:blipFill rotWithShape="1">
          <a:blip r:embed="rId5" cstate="print"/>
          <a:srcRect b="10172"/>
          <a:stretch/>
        </p:blipFill>
        <p:spPr bwMode="auto">
          <a:xfrm>
            <a:off x="7495185" y="3810000"/>
            <a:ext cx="2715615" cy="1828800"/>
          </a:xfrm>
          <a:prstGeom prst="rect">
            <a:avLst/>
          </a:prstGeom>
          <a:noFill/>
          <a:ln w="9525">
            <a:noFill/>
            <a:miter lim="800000"/>
            <a:headEnd/>
            <a:tailEnd/>
          </a:ln>
        </p:spPr>
      </p:pic>
      <p:sp>
        <p:nvSpPr>
          <p:cNvPr id="7" name="Rectangle 3">
            <a:extLst>
              <a:ext uri="{FF2B5EF4-FFF2-40B4-BE49-F238E27FC236}">
                <a16:creationId xmlns:a16="http://schemas.microsoft.com/office/drawing/2014/main" id="{577451A9-5397-49D2-9B2F-6E72D567018C}"/>
              </a:ext>
            </a:extLst>
          </p:cNvPr>
          <p:cNvSpPr txBox="1">
            <a:spLocks noChangeArrowheads="1"/>
          </p:cNvSpPr>
          <p:nvPr/>
        </p:nvSpPr>
        <p:spPr bwMode="auto">
          <a:xfrm>
            <a:off x="7337425" y="5594394"/>
            <a:ext cx="2492375" cy="568325"/>
          </a:xfrm>
          <a:prstGeom prst="rect">
            <a:avLst/>
          </a:prstGeom>
          <a:noFill/>
          <a:ln w="9525">
            <a:noFill/>
            <a:miter lim="800000"/>
            <a:headEnd/>
            <a:tailEnd/>
          </a:ln>
          <a:effectLst/>
        </p:spPr>
        <p:txBody>
          <a:bodyPr/>
          <a:lstStyle/>
          <a:p>
            <a:pPr marL="112712">
              <a:spcBef>
                <a:spcPct val="20000"/>
              </a:spcBef>
              <a:tabLst>
                <a:tab pos="457200" algn="l"/>
              </a:tabLst>
              <a:defRPr/>
            </a:pPr>
            <a:r>
              <a:rPr lang="en-US" sz="1200" kern="0" dirty="0">
                <a:latin typeface="+mn-lt"/>
              </a:rPr>
              <a:t>Mud rotary rigs – nested well installs</a:t>
            </a:r>
          </a:p>
        </p:txBody>
      </p:sp>
      <p:pic>
        <p:nvPicPr>
          <p:cNvPr id="8" name="Picture 7" descr="VAP sample point.jpg">
            <a:extLst>
              <a:ext uri="{FF2B5EF4-FFF2-40B4-BE49-F238E27FC236}">
                <a16:creationId xmlns:a16="http://schemas.microsoft.com/office/drawing/2014/main" id="{6C3FCA8A-F62D-40DC-A110-A9C2BE762916}"/>
              </a:ext>
            </a:extLst>
          </p:cNvPr>
          <p:cNvPicPr>
            <a:picLocks noChangeAspect="1"/>
          </p:cNvPicPr>
          <p:nvPr/>
        </p:nvPicPr>
        <p:blipFill>
          <a:blip r:embed="rId6" cstate="print"/>
          <a:srcRect/>
          <a:stretch>
            <a:fillRect/>
          </a:stretch>
        </p:blipFill>
        <p:spPr bwMode="auto">
          <a:xfrm>
            <a:off x="5535725" y="1030899"/>
            <a:ext cx="2254085" cy="1828800"/>
          </a:xfrm>
          <a:prstGeom prst="rect">
            <a:avLst/>
          </a:prstGeom>
          <a:noFill/>
          <a:ln w="9525">
            <a:noFill/>
            <a:miter lim="800000"/>
            <a:headEnd/>
            <a:tailEnd/>
          </a:ln>
        </p:spPr>
      </p:pic>
      <p:sp>
        <p:nvSpPr>
          <p:cNvPr id="9" name="Rectangle 3">
            <a:extLst>
              <a:ext uri="{FF2B5EF4-FFF2-40B4-BE49-F238E27FC236}">
                <a16:creationId xmlns:a16="http://schemas.microsoft.com/office/drawing/2014/main" id="{38CD9E4D-02B8-4512-8105-399442CCEADB}"/>
              </a:ext>
            </a:extLst>
          </p:cNvPr>
          <p:cNvSpPr txBox="1">
            <a:spLocks noChangeArrowheads="1"/>
          </p:cNvSpPr>
          <p:nvPr/>
        </p:nvSpPr>
        <p:spPr bwMode="auto">
          <a:xfrm>
            <a:off x="5774081" y="2831588"/>
            <a:ext cx="1973242" cy="568325"/>
          </a:xfrm>
          <a:prstGeom prst="rect">
            <a:avLst/>
          </a:prstGeom>
          <a:noFill/>
          <a:ln w="9525">
            <a:noFill/>
            <a:miter lim="800000"/>
            <a:headEnd/>
            <a:tailEnd/>
          </a:ln>
          <a:effectLst/>
        </p:spPr>
        <p:txBody>
          <a:bodyPr/>
          <a:lstStyle/>
          <a:p>
            <a:pPr marL="112712" algn="r">
              <a:spcBef>
                <a:spcPct val="20000"/>
              </a:spcBef>
              <a:tabLst>
                <a:tab pos="457200" algn="l"/>
              </a:tabLst>
              <a:defRPr/>
            </a:pPr>
            <a:r>
              <a:rPr lang="en-US" sz="1200" kern="0" dirty="0" err="1">
                <a:latin typeface="+mn-lt"/>
              </a:rPr>
              <a:t>Rotosonic</a:t>
            </a:r>
            <a:r>
              <a:rPr lang="en-US" sz="1200" kern="0" dirty="0">
                <a:latin typeface="+mn-lt"/>
              </a:rPr>
              <a:t> “Power Punch” VAS Tool</a:t>
            </a:r>
          </a:p>
        </p:txBody>
      </p:sp>
      <p:sp>
        <p:nvSpPr>
          <p:cNvPr id="24" name="Content Placeholder 2">
            <a:extLst>
              <a:ext uri="{FF2B5EF4-FFF2-40B4-BE49-F238E27FC236}">
                <a16:creationId xmlns:a16="http://schemas.microsoft.com/office/drawing/2014/main" id="{93E13604-1CDF-4B3F-9631-5E20D9BD0ADA}"/>
              </a:ext>
            </a:extLst>
          </p:cNvPr>
          <p:cNvSpPr txBox="1">
            <a:spLocks/>
          </p:cNvSpPr>
          <p:nvPr/>
        </p:nvSpPr>
        <p:spPr>
          <a:xfrm>
            <a:off x="457200" y="3478696"/>
            <a:ext cx="4648178" cy="4827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2500" dirty="0"/>
              <a:t> </a:t>
            </a:r>
          </a:p>
        </p:txBody>
      </p:sp>
      <p:pic>
        <p:nvPicPr>
          <p:cNvPr id="26" name="Picture 25" descr="A picture containing tree, ground, outdoor, dirt&#10;&#10;Description automatically generated">
            <a:extLst>
              <a:ext uri="{FF2B5EF4-FFF2-40B4-BE49-F238E27FC236}">
                <a16:creationId xmlns:a16="http://schemas.microsoft.com/office/drawing/2014/main" id="{C7C04BDD-F505-4FBF-ADBE-81733E6D14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3200" y="3828167"/>
            <a:ext cx="1371600" cy="1828800"/>
          </a:xfrm>
          <a:prstGeom prst="rect">
            <a:avLst/>
          </a:prstGeom>
        </p:spPr>
      </p:pic>
      <p:sp>
        <p:nvSpPr>
          <p:cNvPr id="27" name="Rectangle 3">
            <a:extLst>
              <a:ext uri="{FF2B5EF4-FFF2-40B4-BE49-F238E27FC236}">
                <a16:creationId xmlns:a16="http://schemas.microsoft.com/office/drawing/2014/main" id="{833E086B-4246-4591-AA88-00DB6DC8405F}"/>
              </a:ext>
            </a:extLst>
          </p:cNvPr>
          <p:cNvSpPr txBox="1">
            <a:spLocks noChangeArrowheads="1"/>
          </p:cNvSpPr>
          <p:nvPr/>
        </p:nvSpPr>
        <p:spPr bwMode="auto">
          <a:xfrm>
            <a:off x="10210799" y="5603875"/>
            <a:ext cx="1371600" cy="263525"/>
          </a:xfrm>
          <a:prstGeom prst="rect">
            <a:avLst/>
          </a:prstGeom>
          <a:noFill/>
          <a:ln w="9525">
            <a:noFill/>
            <a:miter lim="800000"/>
            <a:headEnd/>
            <a:tailEnd/>
          </a:ln>
          <a:effectLst/>
        </p:spPr>
        <p:txBody>
          <a:bodyPr/>
          <a:lstStyle/>
          <a:p>
            <a:pPr marL="112712">
              <a:spcBef>
                <a:spcPct val="20000"/>
              </a:spcBef>
              <a:tabLst>
                <a:tab pos="457200" algn="l"/>
              </a:tabLst>
              <a:defRPr/>
            </a:pPr>
            <a:r>
              <a:rPr lang="en-US" sz="1200" kern="0" dirty="0">
                <a:latin typeface="+mn-lt"/>
              </a:rPr>
              <a:t>Passive diffusion bag</a:t>
            </a:r>
          </a:p>
        </p:txBody>
      </p:sp>
    </p:spTree>
    <p:extLst>
      <p:ext uri="{BB962C8B-B14F-4D97-AF65-F5344CB8AC3E}">
        <p14:creationId xmlns:p14="http://schemas.microsoft.com/office/powerpoint/2010/main" val="342235791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66666"/>
      </a:dk2>
      <a:lt2>
        <a:srgbClr val="D2D2D2"/>
      </a:lt2>
      <a:accent1>
        <a:srgbClr val="51818D"/>
      </a:accent1>
      <a:accent2>
        <a:srgbClr val="92D050"/>
      </a:accent2>
      <a:accent3>
        <a:srgbClr val="51818D"/>
      </a:accent3>
      <a:accent4>
        <a:srgbClr val="00B050"/>
      </a:accent4>
      <a:accent5>
        <a:srgbClr val="095ACA"/>
      </a:accent5>
      <a:accent6>
        <a:srgbClr val="063597"/>
      </a:accent6>
      <a:hlink>
        <a:srgbClr val="17BBFD"/>
      </a:hlink>
      <a:folHlink>
        <a:srgbClr val="73D6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OM Document" ma:contentTypeID="0x010100D80FC88A48A3EA4889EF01C87FCFD42A0014A706184C3FE44A97600EC4D42BCCC6" ma:contentTypeVersion="53" ma:contentTypeDescription="" ma:contentTypeScope="" ma:versionID="5c33e122fe7facc87454d3df6cfa00c9">
  <xsd:schema xmlns:xsd="http://www.w3.org/2001/XMLSchema" xmlns:xs="http://www.w3.org/2001/XMLSchema" xmlns:p="http://schemas.microsoft.com/office/2006/metadata/properties" xmlns:ns2="e4664c3e-f049-4574-bd7d-7499d2032cca" xmlns:ns3="39ee5e0c-11d3-4fea-b5da-f07e91761a43" targetNamespace="http://schemas.microsoft.com/office/2006/metadata/properties" ma:root="true" ma:fieldsID="6e1b69050827fc462f208b81671df522" ns2:_="" ns3:_="">
    <xsd:import namespace="e4664c3e-f049-4574-bd7d-7499d2032cca"/>
    <xsd:import namespace="39ee5e0c-11d3-4fea-b5da-f07e91761a43"/>
    <xsd:element name="properties">
      <xsd:complexType>
        <xsd:sequence>
          <xsd:element name="documentManagement">
            <xsd:complexType>
              <xsd:all>
                <xsd:element ref="ns2:Document_x0020_Number" minOccurs="0"/>
                <xsd:element ref="ns2:Document_x0020_Description" minOccurs="0"/>
                <xsd:element ref="ns2:Fillable" minOccurs="0"/>
                <xsd:element ref="ns2:som_IsOpenInNewTab" minOccurs="0"/>
                <xsd:element ref="ns2:TaxCatchAll" minOccurs="0"/>
                <xsd:element ref="ns2:TaxCatchAllLabel" minOccurs="0"/>
                <xsd:element ref="ns2:kfc2e9f34b584e09a4dfad45193fd617" minOccurs="0"/>
                <xsd:element ref="ns2:k34b14aa96934db7a6567dc83a5ee0ba" minOccurs="0"/>
                <xsd:element ref="ns2:d8220c9e1229488886af245725860cbe" minOccurs="0"/>
                <xsd:element ref="ns3:MediaServiceOCR"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Document_x0020_Number" ma:index="2" nillable="true" ma:displayName="Document Number" ma:internalName="Document_x0020_Number">
      <xsd:simpleType>
        <xsd:restriction base="dms:Text">
          <xsd:maxLength value="255"/>
        </xsd:restriction>
      </xsd:simpleType>
    </xsd:element>
    <xsd:element name="Document_x0020_Description" ma:index="3" nillable="true" ma:displayName="Document Description" ma:internalName="Document_x0020_Description">
      <xsd:simpleType>
        <xsd:restriction base="dms:Note">
          <xsd:maxLength value="255"/>
        </xsd:restriction>
      </xsd:simpleType>
    </xsd:element>
    <xsd:element name="Fillable" ma:index="6" nillable="true" ma:displayName="Fillable" ma:format="Dropdown" ma:internalName="Fillable">
      <xsd:simpleType>
        <xsd:restriction base="dms:Choice">
          <xsd:enumeration value="Nonfillable"/>
          <xsd:enumeration value="Fillable"/>
        </xsd:restriction>
      </xsd:simpleType>
    </xsd:element>
    <xsd:element name="som_IsOpenInNewTab" ma:index="7" nillable="true" ma:displayName="Open Link In New Tab" ma:default="0" ma:internalName="som_IsOpenInNewTab">
      <xsd:simpleType>
        <xsd:restriction base="dms:Boolean"/>
      </xsd:simpleType>
    </xsd:element>
    <xsd:element name="TaxCatchAll" ma:index="9" nillable="true" ma:displayName="Taxonomy Catch All Column" ma:hidden="true" ma:list="{b8ae801e-c5bd-4784-99f3-ced9816fe147}" ma:internalName="TaxCatchAll" ma:showField="CatchAllData" ma:web="390e395f-fc2a-4294-837c-027807ce32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8ae801e-c5bd-4784-99f3-ced9816fe147}" ma:internalName="TaxCatchAllLabel" ma:readOnly="true" ma:showField="CatchAllDataLabel" ma:web="390e395f-fc2a-4294-837c-027807ce325f">
      <xsd:complexType>
        <xsd:complexContent>
          <xsd:extension base="dms:MultiChoiceLookup">
            <xsd:sequence>
              <xsd:element name="Value" type="dms:Lookup" maxOccurs="unbounded" minOccurs="0" nillable="true"/>
            </xsd:sequence>
          </xsd:extension>
        </xsd:complexContent>
      </xsd:complexType>
    </xsd:element>
    <xsd:element name="kfc2e9f34b584e09a4dfad45193fd617" ma:index="11" nillable="true" ma:taxonomy="true" ma:internalName="kfc2e9f34b584e09a4dfad45193fd617" ma:taxonomyFieldName="Content_x0020_Audience" ma:displayName="Content Audience" ma:default="1;#All Employees|6bc884fa-9dfb-49ce-af07-824c4a8a1ac0" ma:fieldId="{4fc2e9f3-4b58-4e09-a4df-ad45193fd617}" ma:sspId="c0d83692-8000-456c-81e0-753272234f01" ma:termSetId="1b6069bf-5926-44b7-98d6-cc0bec659d35" ma:anchorId="00000000-0000-0000-0000-000000000000" ma:open="false" ma:isKeyword="false">
      <xsd:complexType>
        <xsd:sequence>
          <xsd:element ref="pc:Terms" minOccurs="0" maxOccurs="1"/>
        </xsd:sequence>
      </xsd:complexType>
    </xsd:element>
    <xsd:element name="k34b14aa96934db7a6567dc83a5ee0ba" ma:index="12" nillable="true" ma:taxonomy="true" ma:internalName="k34b14aa96934db7a6567dc83a5ee0ba" ma:taxonomyFieldName="Topic_x0020_Keyword" ma:displayName="Topic Keyword" ma:default="" ma:fieldId="{434b14aa-9693-4db7-a656-7dc83a5ee0ba}" ma:taxonomyMulti="true" ma:sspId="c0d83692-8000-456c-81e0-753272234f01" ma:termSetId="327cd3ef-44fa-40bc-92ad-acd4fab1e856" ma:anchorId="00000000-0000-0000-0000-000000000000" ma:open="false" ma:isKeyword="false">
      <xsd:complexType>
        <xsd:sequence>
          <xsd:element ref="pc:Terms" minOccurs="0" maxOccurs="1"/>
        </xsd:sequence>
      </xsd:complexType>
    </xsd:element>
    <xsd:element name="d8220c9e1229488886af245725860cbe" ma:index="14" nillable="true" ma:taxonomy="true" ma:internalName="d8220c9e1229488886af245725860cbe" ma:taxonomyFieldName="Type_x0020_Keyword" ma:displayName="Type Keyword" ma:default="" ma:fieldId="{d8220c9e-1229-4888-86af-245725860cbe}" ma:taxonomyMulti="true" ma:sspId="c0d83692-8000-456c-81e0-753272234f01" ma:termSetId="18693f18-3c31-473d-87dc-6b6a3b715b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ee5e0c-11d3-4fea-b5da-f07e91761a43" elementFormDefault="qualified">
    <xsd:import namespace="http://schemas.microsoft.com/office/2006/documentManagement/types"/>
    <xsd:import namespace="http://schemas.microsoft.com/office/infopath/2007/PartnerControls"/>
    <xsd:element name="MediaServiceOCR" ma:index="20" nillable="true" ma:displayName="Extracted Text" ma:internalName="MediaServiceOCR" ma:readOnly="true">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Tags" ma:index="23" nillable="true" ma:displayName="Tags" ma:internalName="MediaServiceAutoTags"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8220c9e1229488886af245725860cbe xmlns="e4664c3e-f049-4574-bd7d-7499d2032cca">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e539783f-af07-412f-87c2-3668423b470a</TermId>
        </TermInfo>
      </Terms>
    </d8220c9e1229488886af245725860cbe>
    <k34b14aa96934db7a6567dc83a5ee0ba xmlns="e4664c3e-f049-4574-bd7d-7499d2032cca">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bc942c66-aab8-46fe-b10f-fb7139c595b3</TermId>
        </TermInfo>
        <TermInfo xmlns="http://schemas.microsoft.com/office/infopath/2007/PartnerControls">
          <TermName xmlns="http://schemas.microsoft.com/office/infopath/2007/PartnerControls">Templates</TermName>
          <TermId xmlns="http://schemas.microsoft.com/office/infopath/2007/PartnerControls">9e225b52-3005-4b4b-b80e-785aada6d8bd</TermId>
        </TermInfo>
      </Terms>
    </k34b14aa96934db7a6567dc83a5ee0ba>
    <TaxCatchAll xmlns="e4664c3e-f049-4574-bd7d-7499d2032cca">
      <Value>533</Value>
      <Value>1067</Value>
      <Value>1</Value>
      <Value>7</Value>
    </TaxCatchAll>
    <kfc2e9f34b584e09a4dfad45193fd617 xmlns="e4664c3e-f049-4574-bd7d-7499d2032cca">
      <Terms xmlns="http://schemas.microsoft.com/office/infopath/2007/PartnerControls">
        <TermInfo xmlns="http://schemas.microsoft.com/office/infopath/2007/PartnerControls">
          <TermName xmlns="http://schemas.microsoft.com/office/infopath/2007/PartnerControls">All Employees</TermName>
          <TermId xmlns="http://schemas.microsoft.com/office/infopath/2007/PartnerControls">6bc884fa-9dfb-49ce-af07-824c4a8a1ac0</TermId>
        </TermInfo>
      </Terms>
    </kfc2e9f34b584e09a4dfad45193fd617>
    <Document_x0020_Number xmlns="e4664c3e-f049-4574-bd7d-7499d2032cca" xsi:nil="true"/>
    <Document_x0020_Description xmlns="e4664c3e-f049-4574-bd7d-7499d2032cca" xsi:nil="true"/>
    <som_IsOpenInNewTab xmlns="e4664c3e-f049-4574-bd7d-7499d2032cca">false</som_IsOpenInNewTab>
    <Fillable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0d83692-8000-456c-81e0-753272234f01" ContentTypeId="0x010100D80FC88A48A3EA4889EF01C87FCFD42A" PreviousValue="false"/>
</file>

<file path=customXml/itemProps1.xml><?xml version="1.0" encoding="utf-8"?>
<ds:datastoreItem xmlns:ds="http://schemas.openxmlformats.org/officeDocument/2006/customXml" ds:itemID="{77728B43-9054-4BF1-9067-64B608A7D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64c3e-f049-4574-bd7d-7499d2032cca"/>
    <ds:schemaRef ds:uri="39ee5e0c-11d3-4fea-b5da-f07e91761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8ECE49-571D-43C0-8B48-56FCA035BB0B}">
  <ds:schemaRef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39ee5e0c-11d3-4fea-b5da-f07e91761a43"/>
    <ds:schemaRef ds:uri="e4664c3e-f049-4574-bd7d-7499d2032cca"/>
    <ds:schemaRef ds:uri="http://www.w3.org/XML/1998/namespace"/>
  </ds:schemaRefs>
</ds:datastoreItem>
</file>

<file path=customXml/itemProps3.xml><?xml version="1.0" encoding="utf-8"?>
<ds:datastoreItem xmlns:ds="http://schemas.openxmlformats.org/officeDocument/2006/customXml" ds:itemID="{B2364D8D-4FAB-4AD3-9BBD-DAF0A75DBF20}">
  <ds:schemaRefs>
    <ds:schemaRef ds:uri="http://schemas.microsoft.com/sharepoint/v3/contenttype/forms"/>
  </ds:schemaRefs>
</ds:datastoreItem>
</file>

<file path=customXml/itemProps4.xml><?xml version="1.0" encoding="utf-8"?>
<ds:datastoreItem xmlns:ds="http://schemas.openxmlformats.org/officeDocument/2006/customXml" ds:itemID="{B42159F4-8034-46FB-A448-57BD5724C5C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7452</TotalTime>
  <Words>2224</Words>
  <Application>Microsoft Office PowerPoint</Application>
  <PresentationFormat>Widescreen</PresentationFormat>
  <Paragraphs>260</Paragraphs>
  <Slides>32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Wingdings</vt:lpstr>
      <vt:lpstr>Office Theme</vt:lpstr>
      <vt:lpstr>Wickes Manufacturing TCE Plume Custer Township Hall  November 3, 2022</vt:lpstr>
      <vt:lpstr>Wickes Manufacturing Trichloroethylene (TCE) Plume</vt:lpstr>
      <vt:lpstr>What is TCE?</vt:lpstr>
      <vt:lpstr>At What Groundwater Concentration Does TCE Pose a Health or Environmental Risk?</vt:lpstr>
      <vt:lpstr>Just How Much is a ppb?</vt:lpstr>
      <vt:lpstr>History of Wickes Manufacturing Site</vt:lpstr>
      <vt:lpstr>Key EGLE-Lead Investigations</vt:lpstr>
      <vt:lpstr>Shallow Groundwater Plume – Impacts</vt:lpstr>
      <vt:lpstr>Downgradient Groundwater Investigations</vt:lpstr>
      <vt:lpstr>Shanty Creek Stream Gauging (2017)</vt:lpstr>
      <vt:lpstr>Groundwater System</vt:lpstr>
      <vt:lpstr>Preventing Drinking Water Exposure</vt:lpstr>
      <vt:lpstr>Staying Ahead of the Plume</vt:lpstr>
      <vt:lpstr>Shallow Groundwater – West Plume Expansion</vt:lpstr>
      <vt:lpstr>Summit Village - Phased Approach</vt:lpstr>
      <vt:lpstr>Stay Informed</vt:lpstr>
      <vt:lpstr>PowerPoint Presentation</vt:lpstr>
      <vt:lpstr>PowerPoint Presentation</vt:lpstr>
      <vt:lpstr>CRWF Transducer Studies</vt:lpstr>
      <vt:lpstr>Past Site Use and Environmental Investigations</vt:lpstr>
      <vt:lpstr>1962 Aerial Photograph</vt:lpstr>
      <vt:lpstr>1981 Aerial Photograph</vt:lpstr>
      <vt:lpstr>1992 Aerial Photograph</vt:lpstr>
      <vt:lpstr>2021 Detected TCE Concentrations</vt:lpstr>
      <vt:lpstr>The Well First Policy</vt:lpstr>
      <vt:lpstr>VIAP Conceptual Site Model</vt:lpstr>
      <vt:lpstr>Source Area Vapor Assessment</vt:lpstr>
      <vt:lpstr>VIAP Source Area Conceptual Site Model</vt:lpstr>
      <vt:lpstr>Soil Vapor and Water Table Sample Collection Downgradient, Along Plume Axis</vt:lpstr>
      <vt:lpstr>Ongoing VI Assessment/Actions</vt:lpstr>
      <vt:lpstr>TCE Plume Venting at the Cedar River</vt:lpstr>
      <vt:lpstr>Conceptual Site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EGLE PowerPoint Template 1</dc:title>
  <dc:creator>Berthold, Alana (DEQ)</dc:creator>
  <cp:lastModifiedBy>Mankowski, Leonard</cp:lastModifiedBy>
  <cp:revision>140</cp:revision>
  <cp:lastPrinted>2019-04-22T20:29:02Z</cp:lastPrinted>
  <dcterms:created xsi:type="dcterms:W3CDTF">2019-04-11T16:38:06Z</dcterms:created>
  <dcterms:modified xsi:type="dcterms:W3CDTF">2022-11-01T20:07:22Z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0x010100D80FC88A48A3EA4889EF01C87FCFD42A0014A706184C3FE44A97600EC4D42BCCC6</vt:lpwstr>
  </property>
  <property fmtid="{D5CDD505-2E9C-101B-9397-08002B2CF9AE}" pid="3" name="Content Audience">
    <vt:lpwstr>1;#All Employees|6bc884fa-9dfb-49ce-af07-824c4a8a1ac0</vt:lpwstr>
  </property>
  <property fmtid="{D5CDD505-2E9C-101B-9397-08002B2CF9AE}" pid="4" name="Type Keyword">
    <vt:lpwstr>7;#Template|e539783f-af07-412f-87c2-3668423b470a</vt:lpwstr>
  </property>
  <property fmtid="{D5CDD505-2E9C-101B-9397-08002B2CF9AE}" pid="5" name="Topic Keyword">
    <vt:lpwstr>1067;#Powerpoint|bc942c66-aab8-46fe-b10f-fb7139c595b3;#533;#Templates|9e225b52-3005-4b4b-b80e-785aada6d8bd</vt:lpwstr>
  </property>
  <property fmtid="{D5CDD505-2E9C-101B-9397-08002B2CF9AE}" pid="6" name="MSIP_Label_3a2fed65-62e7-46ea-af74-187e0c17143a_Enabled">
    <vt:lpwstr>true</vt:lpwstr>
  </property>
  <property fmtid="{D5CDD505-2E9C-101B-9397-08002B2CF9AE}" pid="7" name="MSIP_Label_3a2fed65-62e7-46ea-af74-187e0c17143a_SetDate">
    <vt:lpwstr>2021-07-06T18:33:29Z</vt:lpwstr>
  </property>
  <property fmtid="{D5CDD505-2E9C-101B-9397-08002B2CF9AE}" pid="8" name="MSIP_Label_3a2fed65-62e7-46ea-af74-187e0c17143a_Method">
    <vt:lpwstr>Privileged</vt:lpwstr>
  </property>
  <property fmtid="{D5CDD505-2E9C-101B-9397-08002B2CF9AE}" pid="9" name="MSIP_Label_3a2fed65-62e7-46ea-af74-187e0c17143a_Name">
    <vt:lpwstr>3a2fed65-62e7-46ea-af74-187e0c17143a</vt:lpwstr>
  </property>
  <property fmtid="{D5CDD505-2E9C-101B-9397-08002B2CF9AE}" pid="10" name="MSIP_Label_3a2fed65-62e7-46ea-af74-187e0c17143a_SiteId">
    <vt:lpwstr>d5fb7087-3777-42ad-966a-892ef47225d1</vt:lpwstr>
  </property>
  <property fmtid="{D5CDD505-2E9C-101B-9397-08002B2CF9AE}" pid="11" name="MSIP_Label_3a2fed65-62e7-46ea-af74-187e0c17143a_ActionId">
    <vt:lpwstr>ce5f7648-b22c-4f1b-a68d-de53e96643aa</vt:lpwstr>
  </property>
  <property fmtid="{D5CDD505-2E9C-101B-9397-08002B2CF9AE}" pid="12" name="MSIP_Label_3a2fed65-62e7-46ea-af74-187e0c17143a_ContentBits">
    <vt:lpwstr>0</vt:lpwstr>
  </property>
</Properties>
</file>